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5" r:id="rId4"/>
    <p:sldMasterId id="2147483648" r:id="rId5"/>
    <p:sldMasterId id="2147483676" r:id="rId6"/>
  </p:sldMasterIdLst>
  <p:notesMasterIdLst>
    <p:notesMasterId r:id="rId15"/>
  </p:notesMasterIdLst>
  <p:sldIdLst>
    <p:sldId id="281" r:id="rId7"/>
    <p:sldId id="298" r:id="rId8"/>
    <p:sldId id="296" r:id="rId9"/>
    <p:sldId id="293" r:id="rId10"/>
    <p:sldId id="299" r:id="rId11"/>
    <p:sldId id="291" r:id="rId12"/>
    <p:sldId id="297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RECA Green Design Template" id="{BF1CC716-A919-4887-AA16-6E97F237BE15}">
          <p14:sldIdLst>
            <p14:sldId id="281"/>
            <p14:sldId id="298"/>
            <p14:sldId id="296"/>
            <p14:sldId id="293"/>
            <p14:sldId id="299"/>
            <p14:sldId id="291"/>
            <p14:sldId id="297"/>
            <p14:sldId id="300"/>
          </p14:sldIdLst>
        </p14:section>
        <p14:section name="NRECA Grey Design Template" id="{6BF6EC3D-FA71-45F0-A5F6-3ACE53DD2BC1}">
          <p14:sldIdLst/>
        </p14:section>
        <p14:section name="NRECA Cyan Design Template" id="{8754EA7E-17A4-4C1E-B55A-F09FAF245824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FC4"/>
    <a:srgbClr val="889D98"/>
    <a:srgbClr val="068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0" autoAdjust="0"/>
    <p:restoredTop sz="88528" autoAdjust="0"/>
  </p:normalViewPr>
  <p:slideViewPr>
    <p:cSldViewPr snapToGrid="0" snapToObjects="1">
      <p:cViewPr>
        <p:scale>
          <a:sx n="75" d="100"/>
          <a:sy n="75" d="100"/>
        </p:scale>
        <p:origin x="-946" y="-4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xa6\Desktop\Copy%20of%20031418_jxr1_List_Membership_Directory_K_Ay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031418_jxr1_List_Membership_Directory_K_Ayers.xlsx]Sheet1!PivotTable1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Co-op Membership Type</a:t>
            </a:r>
          </a:p>
        </c:rich>
      </c:tx>
      <c:layout/>
      <c:overlay val="0"/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Number of Co-ops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Lbls>
            <c:dLbl>
              <c:idx val="0"/>
              <c:layout>
                <c:manualLayout>
                  <c:x val="-9.8006710735064659E-2"/>
                  <c:y val="-0.2508789417324907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89%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998597548273782E-2"/>
                  <c:y val="9.51764721660447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849204464798461E-2"/>
                  <c:y val="8.85194268385353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Sheet1!$A$4:$A$7</c:f>
              <c:strCache>
                <c:ptCount val="3"/>
                <c:pt idx="0">
                  <c:v>Distribution</c:v>
                </c:pt>
                <c:pt idx="1">
                  <c:v>G&amp;T</c:v>
                </c:pt>
                <c:pt idx="2">
                  <c:v>Statewide</c:v>
                </c:pt>
              </c:strCache>
            </c:strRef>
          </c:cat>
          <c:val>
            <c:numRef>
              <c:f>Sheet1!$B$4:$B$7</c:f>
              <c:numCache>
                <c:formatCode>_(* #,##0_);_(* \(#,##0\);_(* "-"??_);_(@_)</c:formatCode>
                <c:ptCount val="3"/>
                <c:pt idx="0">
                  <c:v>833</c:v>
                </c:pt>
                <c:pt idx="1">
                  <c:v>62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Number of Consumers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Sheet1!$A$4:$A$7</c:f>
              <c:strCache>
                <c:ptCount val="3"/>
                <c:pt idx="0">
                  <c:v>Distribution</c:v>
                </c:pt>
                <c:pt idx="1">
                  <c:v>G&amp;T</c:v>
                </c:pt>
                <c:pt idx="2">
                  <c:v>Statewide</c:v>
                </c:pt>
              </c:strCache>
            </c:strRef>
          </c:cat>
          <c:val>
            <c:numRef>
              <c:f>Sheet1!$C$4:$C$7</c:f>
              <c:numCache>
                <c:formatCode>_(* #,##0_);_(* \(#,##0\);_(* "-"??_);_(@_)</c:formatCode>
                <c:ptCount val="3"/>
                <c:pt idx="0">
                  <c:v>19521676</c:v>
                </c:pt>
                <c:pt idx="1">
                  <c:v>80523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90743-BDC3-4B6B-9002-DCBE71095EB1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033127-6851-4417-B7D6-66B9E870D25C}">
      <dgm:prSet phldrT="[Text]" custT="1"/>
      <dgm:spPr>
        <a:solidFill>
          <a:srgbClr val="2EBFC4"/>
        </a:solidFill>
      </dgm:spPr>
      <dgm:t>
        <a:bodyPr/>
        <a:lstStyle/>
        <a:p>
          <a:r>
            <a:rPr lang="en-US" sz="3600" u="none" dirty="0" smtClean="0"/>
            <a:t>What is the NDP? </a:t>
          </a:r>
          <a:endParaRPr lang="en-US" sz="3600" u="none" dirty="0"/>
        </a:p>
      </dgm:t>
    </dgm:pt>
    <dgm:pt modelId="{FCD91E72-F99E-4CB9-8219-535968D52057}" type="parTrans" cxnId="{9132C6F8-4A8F-4815-9749-7A64E8D6A581}">
      <dgm:prSet/>
      <dgm:spPr/>
      <dgm:t>
        <a:bodyPr/>
        <a:lstStyle/>
        <a:p>
          <a:endParaRPr lang="en-US"/>
        </a:p>
      </dgm:t>
    </dgm:pt>
    <dgm:pt modelId="{115F781F-00B2-463E-9844-32DCF135504C}" type="sibTrans" cxnId="{9132C6F8-4A8F-4815-9749-7A64E8D6A581}">
      <dgm:prSet/>
      <dgm:spPr/>
      <dgm:t>
        <a:bodyPr/>
        <a:lstStyle/>
        <a:p>
          <a:endParaRPr lang="en-US"/>
        </a:p>
      </dgm:t>
    </dgm:pt>
    <dgm:pt modelId="{2FFB635F-1ECA-44F4-AD49-A089D6556528}">
      <dgm:prSet phldrT="[Text]" custT="1"/>
      <dgm:spPr>
        <a:ln w="28575">
          <a:solidFill>
            <a:srgbClr val="2EBFC4"/>
          </a:solidFill>
        </a:ln>
      </dgm:spPr>
      <dgm:t>
        <a:bodyPr/>
        <a:lstStyle/>
        <a:p>
          <a:r>
            <a:rPr lang="en-US" sz="1500" dirty="0" smtClean="0"/>
            <a:t>Negotiated discount program that leverages the </a:t>
          </a:r>
          <a:br>
            <a:rPr lang="en-US" sz="1500" dirty="0" smtClean="0"/>
          </a:br>
          <a:r>
            <a:rPr lang="en-US" sz="1500" dirty="0" smtClean="0"/>
            <a:t>collective buying power of </a:t>
          </a:r>
          <a:br>
            <a:rPr lang="en-US" sz="1500" dirty="0" smtClean="0"/>
          </a:br>
          <a:r>
            <a:rPr lang="en-US" sz="1500" dirty="0" smtClean="0"/>
            <a:t>Member Co-ops.</a:t>
          </a:r>
          <a:endParaRPr lang="en-US" sz="1500" dirty="0"/>
        </a:p>
      </dgm:t>
    </dgm:pt>
    <dgm:pt modelId="{DD78DC5C-F8FE-4391-BA6F-3D07CF5CB9F9}" type="parTrans" cxnId="{85DE8844-2424-4A91-9EA8-18564BA202BF}">
      <dgm:prSet/>
      <dgm:spPr>
        <a:ln>
          <a:solidFill>
            <a:srgbClr val="889D98"/>
          </a:solidFill>
        </a:ln>
      </dgm:spPr>
      <dgm:t>
        <a:bodyPr/>
        <a:lstStyle/>
        <a:p>
          <a:endParaRPr lang="en-US"/>
        </a:p>
      </dgm:t>
    </dgm:pt>
    <dgm:pt modelId="{0FFB4B2B-DF79-4D95-A1F5-EA8098E04003}" type="sibTrans" cxnId="{85DE8844-2424-4A91-9EA8-18564BA202BF}">
      <dgm:prSet/>
      <dgm:spPr/>
      <dgm:t>
        <a:bodyPr/>
        <a:lstStyle/>
        <a:p>
          <a:endParaRPr lang="en-US"/>
        </a:p>
      </dgm:t>
    </dgm:pt>
    <dgm:pt modelId="{B313FBB6-4C60-4B64-8B81-C9C61BFAD5C1}">
      <dgm:prSet phldrT="[Text]" custT="1"/>
      <dgm:spPr>
        <a:ln w="28575">
          <a:solidFill>
            <a:srgbClr val="2EBFC4"/>
          </a:solidFill>
        </a:ln>
      </dgm:spPr>
      <dgm:t>
        <a:bodyPr/>
        <a:lstStyle/>
        <a:p>
          <a:pPr algn="ctr"/>
          <a:r>
            <a:rPr lang="en-US" sz="1500" dirty="0" smtClean="0"/>
            <a:t>Wide variety of nationally recognized companies that offer savings!</a:t>
          </a:r>
          <a:endParaRPr lang="en-US" sz="1500" dirty="0"/>
        </a:p>
      </dgm:t>
    </dgm:pt>
    <dgm:pt modelId="{A5BBE012-684E-40FD-9055-D43452BAF9C3}" type="parTrans" cxnId="{D99DEEE8-7C3F-42AD-9BC9-46CA9B8F273F}">
      <dgm:prSet/>
      <dgm:spPr>
        <a:ln>
          <a:solidFill>
            <a:srgbClr val="889D98"/>
          </a:solidFill>
        </a:ln>
      </dgm:spPr>
      <dgm:t>
        <a:bodyPr/>
        <a:lstStyle/>
        <a:p>
          <a:endParaRPr lang="en-US"/>
        </a:p>
      </dgm:t>
    </dgm:pt>
    <dgm:pt modelId="{D1DF1CD1-6ACD-4D37-9BF8-2B987CD6708D}" type="sibTrans" cxnId="{D99DEEE8-7C3F-42AD-9BC9-46CA9B8F273F}">
      <dgm:prSet/>
      <dgm:spPr/>
      <dgm:t>
        <a:bodyPr/>
        <a:lstStyle/>
        <a:p>
          <a:endParaRPr lang="en-US"/>
        </a:p>
      </dgm:t>
    </dgm:pt>
    <dgm:pt modelId="{BB91D132-474E-45C8-8049-FD87113240A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600" dirty="0" smtClean="0"/>
            <a:t>How does NDP Work?</a:t>
          </a:r>
          <a:endParaRPr lang="en-US" sz="3600" dirty="0"/>
        </a:p>
      </dgm:t>
    </dgm:pt>
    <dgm:pt modelId="{7E07A13C-CC84-4F11-AEB8-132AB4DAAC7A}" type="parTrans" cxnId="{F58A570C-A66F-432F-946F-F13676DFDCF2}">
      <dgm:prSet/>
      <dgm:spPr/>
      <dgm:t>
        <a:bodyPr/>
        <a:lstStyle/>
        <a:p>
          <a:endParaRPr lang="en-US"/>
        </a:p>
      </dgm:t>
    </dgm:pt>
    <dgm:pt modelId="{70A99D3F-022B-47C0-B1C7-2D34FB95BBE4}" type="sibTrans" cxnId="{F58A570C-A66F-432F-946F-F13676DFDCF2}">
      <dgm:prSet/>
      <dgm:spPr/>
      <dgm:t>
        <a:bodyPr/>
        <a:lstStyle/>
        <a:p>
          <a:endParaRPr lang="en-US"/>
        </a:p>
      </dgm:t>
    </dgm:pt>
    <dgm:pt modelId="{0B2D7242-EAD0-4178-AA5D-A29BE943CDC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/>
            <a:t>Who can use NDP?</a:t>
          </a:r>
          <a:endParaRPr lang="en-US" sz="3600" dirty="0"/>
        </a:p>
      </dgm:t>
    </dgm:pt>
    <dgm:pt modelId="{9DA8005A-99E0-4551-AC2A-A4DDFC65D430}" type="parTrans" cxnId="{C973836E-1CA4-49D0-9B72-BCD82C66A7FC}">
      <dgm:prSet/>
      <dgm:spPr/>
      <dgm:t>
        <a:bodyPr/>
        <a:lstStyle/>
        <a:p>
          <a:endParaRPr lang="en-US"/>
        </a:p>
      </dgm:t>
    </dgm:pt>
    <dgm:pt modelId="{B3003F56-1143-42D4-9C11-248D6FADBECB}" type="sibTrans" cxnId="{C973836E-1CA4-49D0-9B72-BCD82C66A7FC}">
      <dgm:prSet/>
      <dgm:spPr/>
      <dgm:t>
        <a:bodyPr/>
        <a:lstStyle/>
        <a:p>
          <a:endParaRPr lang="en-US"/>
        </a:p>
      </dgm:t>
    </dgm:pt>
    <dgm:pt modelId="{40E32B52-DCB7-444C-85A8-5F70ACCE165D}">
      <dgm:prSet phldrT="[Text]" custT="1"/>
      <dgm:spPr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500" dirty="0" smtClean="0"/>
            <a:t>Discount program is mainly for business needs </a:t>
          </a:r>
          <a:r>
            <a:rPr lang="en-US" sz="1500" i="1" dirty="0" smtClean="0"/>
            <a:t>(some personal programs)</a:t>
          </a:r>
          <a:endParaRPr lang="en-US" sz="1500" i="1" dirty="0"/>
        </a:p>
      </dgm:t>
    </dgm:pt>
    <dgm:pt modelId="{828FEDB8-9310-430E-8EE4-AB2BFB6A359E}" type="parTrans" cxnId="{D84BD792-0E33-47A0-86EF-DEFEA5CE0530}">
      <dgm:prSet/>
      <dgm:spPr>
        <a:ln>
          <a:solidFill>
            <a:srgbClr val="889D98"/>
          </a:solidFill>
        </a:ln>
      </dgm:spPr>
      <dgm:t>
        <a:bodyPr/>
        <a:lstStyle/>
        <a:p>
          <a:endParaRPr lang="en-US"/>
        </a:p>
      </dgm:t>
    </dgm:pt>
    <dgm:pt modelId="{E7981B4C-4FB7-4050-B306-800E393C4312}" type="sibTrans" cxnId="{D84BD792-0E33-47A0-86EF-DEFEA5CE0530}">
      <dgm:prSet/>
      <dgm:spPr/>
      <dgm:t>
        <a:bodyPr/>
        <a:lstStyle/>
        <a:p>
          <a:endParaRPr lang="en-US"/>
        </a:p>
      </dgm:t>
    </dgm:pt>
    <dgm:pt modelId="{D87D60DB-5691-4569-B359-30CF3455CC82}">
      <dgm:prSet phldrT="[Text]" custT="1"/>
      <dgm:spPr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500" dirty="0" smtClean="0"/>
            <a:t>All Member Co-op Employees including Board Members </a:t>
          </a:r>
          <a:endParaRPr lang="en-US" sz="1500" dirty="0"/>
        </a:p>
      </dgm:t>
    </dgm:pt>
    <dgm:pt modelId="{E51B15AC-5706-4B74-89B8-D83F121E6DD3}" type="parTrans" cxnId="{164186D2-DD99-4CD0-A8B4-44FFDB59BEA9}">
      <dgm:prSet/>
      <dgm:spPr>
        <a:ln>
          <a:solidFill>
            <a:srgbClr val="889D98"/>
          </a:solidFill>
        </a:ln>
      </dgm:spPr>
      <dgm:t>
        <a:bodyPr/>
        <a:lstStyle/>
        <a:p>
          <a:endParaRPr lang="en-US"/>
        </a:p>
      </dgm:t>
    </dgm:pt>
    <dgm:pt modelId="{C4389808-12F4-4987-8B26-8CF448708C6F}" type="sibTrans" cxnId="{164186D2-DD99-4CD0-A8B4-44FFDB59BEA9}">
      <dgm:prSet/>
      <dgm:spPr/>
      <dgm:t>
        <a:bodyPr/>
        <a:lstStyle/>
        <a:p>
          <a:endParaRPr lang="en-US"/>
        </a:p>
      </dgm:t>
    </dgm:pt>
    <dgm:pt modelId="{9BD919F0-5DF2-45C2-8C2E-6FE618279889}">
      <dgm:prSet custT="1"/>
      <dgm:spPr>
        <a:ln w="28575">
          <a:solidFill>
            <a:schemeClr val="accent4"/>
          </a:solidFill>
        </a:ln>
      </dgm:spPr>
      <dgm:t>
        <a:bodyPr/>
        <a:lstStyle/>
        <a:p>
          <a:pPr algn="ctr"/>
          <a:r>
            <a:rPr lang="en-US" sz="1500" dirty="0" smtClean="0"/>
            <a:t>Access the NDP page via Cooperative.com</a:t>
          </a:r>
          <a:endParaRPr lang="en-US" sz="1500" dirty="0"/>
        </a:p>
      </dgm:t>
    </dgm:pt>
    <dgm:pt modelId="{AFF80E5D-91B8-4470-A39A-515736C434E0}" type="parTrans" cxnId="{E29A99AB-6C2D-4CD8-BDB3-3B22CF7E85F3}">
      <dgm:prSet/>
      <dgm:spPr>
        <a:ln>
          <a:solidFill>
            <a:srgbClr val="889D98"/>
          </a:solidFill>
        </a:ln>
      </dgm:spPr>
      <dgm:t>
        <a:bodyPr/>
        <a:lstStyle/>
        <a:p>
          <a:endParaRPr lang="en-US"/>
        </a:p>
      </dgm:t>
    </dgm:pt>
    <dgm:pt modelId="{21576D7C-8487-4382-971A-CA888ADC2A12}" type="sibTrans" cxnId="{E29A99AB-6C2D-4CD8-BDB3-3B22CF7E85F3}">
      <dgm:prSet/>
      <dgm:spPr/>
      <dgm:t>
        <a:bodyPr/>
        <a:lstStyle/>
        <a:p>
          <a:endParaRPr lang="en-US"/>
        </a:p>
      </dgm:t>
    </dgm:pt>
    <dgm:pt modelId="{3EA9CB80-30F4-4D2C-86D2-8CC30D5E5B4C}">
      <dgm:prSet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en-US" sz="1500" dirty="0" smtClean="0"/>
            <a:t>Product and service discounts from nearly 100 participating businesses</a:t>
          </a:r>
          <a:endParaRPr lang="en-US" sz="1500" dirty="0"/>
        </a:p>
      </dgm:t>
    </dgm:pt>
    <dgm:pt modelId="{BE360D56-9E2A-47D3-AA9A-AEFB88CE2248}" type="parTrans" cxnId="{67C3B7D2-BAAE-4D47-ADC6-8FF2158561A3}">
      <dgm:prSet/>
      <dgm:spPr>
        <a:ln>
          <a:solidFill>
            <a:srgbClr val="889D98"/>
          </a:solidFill>
        </a:ln>
      </dgm:spPr>
      <dgm:t>
        <a:bodyPr/>
        <a:lstStyle/>
        <a:p>
          <a:endParaRPr lang="en-US"/>
        </a:p>
      </dgm:t>
    </dgm:pt>
    <dgm:pt modelId="{0C5A1146-6F6D-4942-889B-930CFB9227E8}" type="sibTrans" cxnId="{67C3B7D2-BAAE-4D47-ADC6-8FF2158561A3}">
      <dgm:prSet/>
      <dgm:spPr/>
      <dgm:t>
        <a:bodyPr/>
        <a:lstStyle/>
        <a:p>
          <a:endParaRPr lang="en-US"/>
        </a:p>
      </dgm:t>
    </dgm:pt>
    <dgm:pt modelId="{1D77B42F-11D9-4506-A074-C5000290567D}" type="pres">
      <dgm:prSet presAssocID="{47990743-BDC3-4B6B-9002-DCBE71095E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22ED34-4E87-4D3A-835D-B1C3ABD4B3BB}" type="pres">
      <dgm:prSet presAssocID="{98033127-6851-4417-B7D6-66B9E870D25C}" presName="root" presStyleCnt="0"/>
      <dgm:spPr/>
    </dgm:pt>
    <dgm:pt modelId="{E9439A64-1FA1-4094-9212-22B8A92F4F66}" type="pres">
      <dgm:prSet presAssocID="{98033127-6851-4417-B7D6-66B9E870D25C}" presName="rootComposite" presStyleCnt="0"/>
      <dgm:spPr/>
    </dgm:pt>
    <dgm:pt modelId="{0197E51A-1365-42EE-A5F0-2749199DDBBC}" type="pres">
      <dgm:prSet presAssocID="{98033127-6851-4417-B7D6-66B9E870D25C}" presName="rootText" presStyleLbl="node1" presStyleIdx="0" presStyleCnt="3"/>
      <dgm:spPr/>
      <dgm:t>
        <a:bodyPr/>
        <a:lstStyle/>
        <a:p>
          <a:endParaRPr lang="en-US"/>
        </a:p>
      </dgm:t>
    </dgm:pt>
    <dgm:pt modelId="{4F3EB860-C0EA-4020-8D84-96D50C53231D}" type="pres">
      <dgm:prSet presAssocID="{98033127-6851-4417-B7D6-66B9E870D25C}" presName="rootConnector" presStyleLbl="node1" presStyleIdx="0" presStyleCnt="3"/>
      <dgm:spPr/>
      <dgm:t>
        <a:bodyPr/>
        <a:lstStyle/>
        <a:p>
          <a:endParaRPr lang="en-US"/>
        </a:p>
      </dgm:t>
    </dgm:pt>
    <dgm:pt modelId="{7B02C8D1-9AC5-4D10-B8A7-7B43FBB2EE74}" type="pres">
      <dgm:prSet presAssocID="{98033127-6851-4417-B7D6-66B9E870D25C}" presName="childShape" presStyleCnt="0"/>
      <dgm:spPr/>
    </dgm:pt>
    <dgm:pt modelId="{A851C681-B41F-407B-865D-36693FBE8786}" type="pres">
      <dgm:prSet presAssocID="{DD78DC5C-F8FE-4391-BA6F-3D07CF5CB9F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B0561344-9678-4C68-903F-396D1E7A2CDA}" type="pres">
      <dgm:prSet presAssocID="{2FFB635F-1ECA-44F4-AD49-A089D6556528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120A-63DB-4D2A-8B99-DD002CE249B5}" type="pres">
      <dgm:prSet presAssocID="{A5BBE012-684E-40FD-9055-D43452BAF9C3}" presName="Name13" presStyleLbl="parChTrans1D2" presStyleIdx="1" presStyleCnt="6"/>
      <dgm:spPr/>
      <dgm:t>
        <a:bodyPr/>
        <a:lstStyle/>
        <a:p>
          <a:endParaRPr lang="en-US"/>
        </a:p>
      </dgm:t>
    </dgm:pt>
    <dgm:pt modelId="{DE12634B-ADE0-4FCD-8983-8CD543EDDCB5}" type="pres">
      <dgm:prSet presAssocID="{B313FBB6-4C60-4B64-8B81-C9C61BFAD5C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A3380-6321-4F00-AA8E-BC36595440D7}" type="pres">
      <dgm:prSet presAssocID="{BB91D132-474E-45C8-8049-FD87113240A0}" presName="root" presStyleCnt="0"/>
      <dgm:spPr/>
    </dgm:pt>
    <dgm:pt modelId="{54AF0308-3062-48A6-AE80-9B5D533694CC}" type="pres">
      <dgm:prSet presAssocID="{BB91D132-474E-45C8-8049-FD87113240A0}" presName="rootComposite" presStyleCnt="0"/>
      <dgm:spPr/>
    </dgm:pt>
    <dgm:pt modelId="{1E6E6047-F795-407E-875B-7C59488D9866}" type="pres">
      <dgm:prSet presAssocID="{BB91D132-474E-45C8-8049-FD87113240A0}" presName="rootText" presStyleLbl="node1" presStyleIdx="1" presStyleCnt="3"/>
      <dgm:spPr/>
      <dgm:t>
        <a:bodyPr/>
        <a:lstStyle/>
        <a:p>
          <a:endParaRPr lang="en-US"/>
        </a:p>
      </dgm:t>
    </dgm:pt>
    <dgm:pt modelId="{B13E4E21-B562-4B7B-B313-ED2BA131C046}" type="pres">
      <dgm:prSet presAssocID="{BB91D132-474E-45C8-8049-FD87113240A0}" presName="rootConnector" presStyleLbl="node1" presStyleIdx="1" presStyleCnt="3"/>
      <dgm:spPr/>
      <dgm:t>
        <a:bodyPr/>
        <a:lstStyle/>
        <a:p>
          <a:endParaRPr lang="en-US"/>
        </a:p>
      </dgm:t>
    </dgm:pt>
    <dgm:pt modelId="{C9BAB55E-58C8-4AA2-8980-3490D5559EEF}" type="pres">
      <dgm:prSet presAssocID="{BB91D132-474E-45C8-8049-FD87113240A0}" presName="childShape" presStyleCnt="0"/>
      <dgm:spPr/>
    </dgm:pt>
    <dgm:pt modelId="{90D2A958-2803-47E1-A65C-B1C65D606861}" type="pres">
      <dgm:prSet presAssocID="{AFF80E5D-91B8-4470-A39A-515736C434E0}" presName="Name13" presStyleLbl="parChTrans1D2" presStyleIdx="2" presStyleCnt="6"/>
      <dgm:spPr/>
      <dgm:t>
        <a:bodyPr/>
        <a:lstStyle/>
        <a:p>
          <a:endParaRPr lang="en-US"/>
        </a:p>
      </dgm:t>
    </dgm:pt>
    <dgm:pt modelId="{4AFE70F7-67FC-4435-BA6C-1A89AB42FE7E}" type="pres">
      <dgm:prSet presAssocID="{9BD919F0-5DF2-45C2-8C2E-6FE61827988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3D3A3-F629-4104-BA42-714306DE30C0}" type="pres">
      <dgm:prSet presAssocID="{BE360D56-9E2A-47D3-AA9A-AEFB88CE2248}" presName="Name13" presStyleLbl="parChTrans1D2" presStyleIdx="3" presStyleCnt="6"/>
      <dgm:spPr/>
      <dgm:t>
        <a:bodyPr/>
        <a:lstStyle/>
        <a:p>
          <a:endParaRPr lang="en-US"/>
        </a:p>
      </dgm:t>
    </dgm:pt>
    <dgm:pt modelId="{5B238305-DEE1-41F9-B98D-A001E4672F00}" type="pres">
      <dgm:prSet presAssocID="{3EA9CB80-30F4-4D2C-86D2-8CC30D5E5B4C}" presName="childText" presStyleLbl="bgAcc1" presStyleIdx="3" presStyleCnt="6" custLinFactNeighborX="-1052" custLinFactNeighborY="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9A439-1AA0-4006-A03B-3E2C5D32DAD3}" type="pres">
      <dgm:prSet presAssocID="{0B2D7242-EAD0-4178-AA5D-A29BE943CDC5}" presName="root" presStyleCnt="0"/>
      <dgm:spPr/>
    </dgm:pt>
    <dgm:pt modelId="{2903CFC9-2EB5-49F5-9C40-3DB660477BF8}" type="pres">
      <dgm:prSet presAssocID="{0B2D7242-EAD0-4178-AA5D-A29BE943CDC5}" presName="rootComposite" presStyleCnt="0"/>
      <dgm:spPr/>
    </dgm:pt>
    <dgm:pt modelId="{46B49D11-FD61-425C-9176-E102DFC25C73}" type="pres">
      <dgm:prSet presAssocID="{0B2D7242-EAD0-4178-AA5D-A29BE943CDC5}" presName="rootText" presStyleLbl="node1" presStyleIdx="2" presStyleCnt="3"/>
      <dgm:spPr/>
      <dgm:t>
        <a:bodyPr/>
        <a:lstStyle/>
        <a:p>
          <a:endParaRPr lang="en-US"/>
        </a:p>
      </dgm:t>
    </dgm:pt>
    <dgm:pt modelId="{CD209968-E249-4386-81D8-D264DA2A3F14}" type="pres">
      <dgm:prSet presAssocID="{0B2D7242-EAD0-4178-AA5D-A29BE943CDC5}" presName="rootConnector" presStyleLbl="node1" presStyleIdx="2" presStyleCnt="3"/>
      <dgm:spPr/>
      <dgm:t>
        <a:bodyPr/>
        <a:lstStyle/>
        <a:p>
          <a:endParaRPr lang="en-US"/>
        </a:p>
      </dgm:t>
    </dgm:pt>
    <dgm:pt modelId="{CDC83285-BE32-41A0-9D23-550A120B9E6C}" type="pres">
      <dgm:prSet presAssocID="{0B2D7242-EAD0-4178-AA5D-A29BE943CDC5}" presName="childShape" presStyleCnt="0"/>
      <dgm:spPr/>
    </dgm:pt>
    <dgm:pt modelId="{846F4DD2-7479-4B90-BE4F-BC3530286B38}" type="pres">
      <dgm:prSet presAssocID="{E51B15AC-5706-4B74-89B8-D83F121E6DD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C42BD490-896D-45FC-BD5A-3AA7BE881DB9}" type="pres">
      <dgm:prSet presAssocID="{D87D60DB-5691-4569-B359-30CF3455CC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1F71E-6C52-4D9A-8FCE-0E50F2FA0F6C}" type="pres">
      <dgm:prSet presAssocID="{828FEDB8-9310-430E-8EE4-AB2BFB6A359E}" presName="Name13" presStyleLbl="parChTrans1D2" presStyleIdx="5" presStyleCnt="6"/>
      <dgm:spPr/>
      <dgm:t>
        <a:bodyPr/>
        <a:lstStyle/>
        <a:p>
          <a:endParaRPr lang="en-US"/>
        </a:p>
      </dgm:t>
    </dgm:pt>
    <dgm:pt modelId="{34D0975B-BECA-43C0-B19A-30DF161F51BB}" type="pres">
      <dgm:prSet presAssocID="{40E32B52-DCB7-444C-85A8-5F70ACCE165D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BE605-FA75-49CC-9B6E-D6D3E877892C}" type="presOf" srcId="{AFF80E5D-91B8-4470-A39A-515736C434E0}" destId="{90D2A958-2803-47E1-A65C-B1C65D606861}" srcOrd="0" destOrd="0" presId="urn:microsoft.com/office/officeart/2005/8/layout/hierarchy3"/>
    <dgm:cxn modelId="{6261676D-9042-4ED7-AA77-962FD062190B}" type="presOf" srcId="{BB91D132-474E-45C8-8049-FD87113240A0}" destId="{1E6E6047-F795-407E-875B-7C59488D9866}" srcOrd="0" destOrd="0" presId="urn:microsoft.com/office/officeart/2005/8/layout/hierarchy3"/>
    <dgm:cxn modelId="{150BE2FF-CD17-4DA4-BCD4-35A04D8C33B6}" type="presOf" srcId="{40E32B52-DCB7-444C-85A8-5F70ACCE165D}" destId="{34D0975B-BECA-43C0-B19A-30DF161F51BB}" srcOrd="0" destOrd="0" presId="urn:microsoft.com/office/officeart/2005/8/layout/hierarchy3"/>
    <dgm:cxn modelId="{77CDD630-5C50-4819-8C21-DB6714667878}" type="presOf" srcId="{98033127-6851-4417-B7D6-66B9E870D25C}" destId="{0197E51A-1365-42EE-A5F0-2749199DDBBC}" srcOrd="0" destOrd="0" presId="urn:microsoft.com/office/officeart/2005/8/layout/hierarchy3"/>
    <dgm:cxn modelId="{67C3B7D2-BAAE-4D47-ADC6-8FF2158561A3}" srcId="{BB91D132-474E-45C8-8049-FD87113240A0}" destId="{3EA9CB80-30F4-4D2C-86D2-8CC30D5E5B4C}" srcOrd="1" destOrd="0" parTransId="{BE360D56-9E2A-47D3-AA9A-AEFB88CE2248}" sibTransId="{0C5A1146-6F6D-4942-889B-930CFB9227E8}"/>
    <dgm:cxn modelId="{37912EE8-B62D-4C52-9758-F491E6580C27}" type="presOf" srcId="{9BD919F0-5DF2-45C2-8C2E-6FE618279889}" destId="{4AFE70F7-67FC-4435-BA6C-1A89AB42FE7E}" srcOrd="0" destOrd="0" presId="urn:microsoft.com/office/officeart/2005/8/layout/hierarchy3"/>
    <dgm:cxn modelId="{E29A99AB-6C2D-4CD8-BDB3-3B22CF7E85F3}" srcId="{BB91D132-474E-45C8-8049-FD87113240A0}" destId="{9BD919F0-5DF2-45C2-8C2E-6FE618279889}" srcOrd="0" destOrd="0" parTransId="{AFF80E5D-91B8-4470-A39A-515736C434E0}" sibTransId="{21576D7C-8487-4382-971A-CA888ADC2A12}"/>
    <dgm:cxn modelId="{B8CF4E48-C384-4075-B82B-F2185B5B7BA1}" type="presOf" srcId="{828FEDB8-9310-430E-8EE4-AB2BFB6A359E}" destId="{EFF1F71E-6C52-4D9A-8FCE-0E50F2FA0F6C}" srcOrd="0" destOrd="0" presId="urn:microsoft.com/office/officeart/2005/8/layout/hierarchy3"/>
    <dgm:cxn modelId="{D99DEEE8-7C3F-42AD-9BC9-46CA9B8F273F}" srcId="{98033127-6851-4417-B7D6-66B9E870D25C}" destId="{B313FBB6-4C60-4B64-8B81-C9C61BFAD5C1}" srcOrd="1" destOrd="0" parTransId="{A5BBE012-684E-40FD-9055-D43452BAF9C3}" sibTransId="{D1DF1CD1-6ACD-4D37-9BF8-2B987CD6708D}"/>
    <dgm:cxn modelId="{85DE8844-2424-4A91-9EA8-18564BA202BF}" srcId="{98033127-6851-4417-B7D6-66B9E870D25C}" destId="{2FFB635F-1ECA-44F4-AD49-A089D6556528}" srcOrd="0" destOrd="0" parTransId="{DD78DC5C-F8FE-4391-BA6F-3D07CF5CB9F9}" sibTransId="{0FFB4B2B-DF79-4D95-A1F5-EA8098E04003}"/>
    <dgm:cxn modelId="{7CE44CAD-7824-4F1F-8003-03784C82B2D3}" type="presOf" srcId="{2FFB635F-1ECA-44F4-AD49-A089D6556528}" destId="{B0561344-9678-4C68-903F-396D1E7A2CDA}" srcOrd="0" destOrd="0" presId="urn:microsoft.com/office/officeart/2005/8/layout/hierarchy3"/>
    <dgm:cxn modelId="{2EAEE60D-CEB1-43F8-90DB-E0C8055E0E2C}" type="presOf" srcId="{98033127-6851-4417-B7D6-66B9E870D25C}" destId="{4F3EB860-C0EA-4020-8D84-96D50C53231D}" srcOrd="1" destOrd="0" presId="urn:microsoft.com/office/officeart/2005/8/layout/hierarchy3"/>
    <dgm:cxn modelId="{4C7C9E1D-F830-4617-B2DD-81661BE381CF}" type="presOf" srcId="{3EA9CB80-30F4-4D2C-86D2-8CC30D5E5B4C}" destId="{5B238305-DEE1-41F9-B98D-A001E4672F00}" srcOrd="0" destOrd="0" presId="urn:microsoft.com/office/officeart/2005/8/layout/hierarchy3"/>
    <dgm:cxn modelId="{7CE64B00-66FA-43A8-840B-461E6CBE81C5}" type="presOf" srcId="{A5BBE012-684E-40FD-9055-D43452BAF9C3}" destId="{8286120A-63DB-4D2A-8B99-DD002CE249B5}" srcOrd="0" destOrd="0" presId="urn:microsoft.com/office/officeart/2005/8/layout/hierarchy3"/>
    <dgm:cxn modelId="{F0F910E2-607C-41C0-AF28-51BAFF9A654F}" type="presOf" srcId="{DD78DC5C-F8FE-4391-BA6F-3D07CF5CB9F9}" destId="{A851C681-B41F-407B-865D-36693FBE8786}" srcOrd="0" destOrd="0" presId="urn:microsoft.com/office/officeart/2005/8/layout/hierarchy3"/>
    <dgm:cxn modelId="{ADF3D4B6-BFA4-428A-A892-20DE6ED49784}" type="presOf" srcId="{47990743-BDC3-4B6B-9002-DCBE71095EB1}" destId="{1D77B42F-11D9-4506-A074-C5000290567D}" srcOrd="0" destOrd="0" presId="urn:microsoft.com/office/officeart/2005/8/layout/hierarchy3"/>
    <dgm:cxn modelId="{C9BEAF69-C32D-4943-B6C9-A0386B4C1461}" type="presOf" srcId="{E51B15AC-5706-4B74-89B8-D83F121E6DD3}" destId="{846F4DD2-7479-4B90-BE4F-BC3530286B38}" srcOrd="0" destOrd="0" presId="urn:microsoft.com/office/officeart/2005/8/layout/hierarchy3"/>
    <dgm:cxn modelId="{15827C45-EAFE-4196-8D59-1198A0642E54}" type="presOf" srcId="{BB91D132-474E-45C8-8049-FD87113240A0}" destId="{B13E4E21-B562-4B7B-B313-ED2BA131C046}" srcOrd="1" destOrd="0" presId="urn:microsoft.com/office/officeart/2005/8/layout/hierarchy3"/>
    <dgm:cxn modelId="{7ADF496A-5F60-456E-AF44-B9F41364AC53}" type="presOf" srcId="{0B2D7242-EAD0-4178-AA5D-A29BE943CDC5}" destId="{CD209968-E249-4386-81D8-D264DA2A3F14}" srcOrd="1" destOrd="0" presId="urn:microsoft.com/office/officeart/2005/8/layout/hierarchy3"/>
    <dgm:cxn modelId="{F58A570C-A66F-432F-946F-F13676DFDCF2}" srcId="{47990743-BDC3-4B6B-9002-DCBE71095EB1}" destId="{BB91D132-474E-45C8-8049-FD87113240A0}" srcOrd="1" destOrd="0" parTransId="{7E07A13C-CC84-4F11-AEB8-132AB4DAAC7A}" sibTransId="{70A99D3F-022B-47C0-B1C7-2D34FB95BBE4}"/>
    <dgm:cxn modelId="{164186D2-DD99-4CD0-A8B4-44FFDB59BEA9}" srcId="{0B2D7242-EAD0-4178-AA5D-A29BE943CDC5}" destId="{D87D60DB-5691-4569-B359-30CF3455CC82}" srcOrd="0" destOrd="0" parTransId="{E51B15AC-5706-4B74-89B8-D83F121E6DD3}" sibTransId="{C4389808-12F4-4987-8B26-8CF448708C6F}"/>
    <dgm:cxn modelId="{2FA8296E-87CA-4162-99B0-A3D7F7AE3E25}" type="presOf" srcId="{D87D60DB-5691-4569-B359-30CF3455CC82}" destId="{C42BD490-896D-45FC-BD5A-3AA7BE881DB9}" srcOrd="0" destOrd="0" presId="urn:microsoft.com/office/officeart/2005/8/layout/hierarchy3"/>
    <dgm:cxn modelId="{D84BD792-0E33-47A0-86EF-DEFEA5CE0530}" srcId="{0B2D7242-EAD0-4178-AA5D-A29BE943CDC5}" destId="{40E32B52-DCB7-444C-85A8-5F70ACCE165D}" srcOrd="1" destOrd="0" parTransId="{828FEDB8-9310-430E-8EE4-AB2BFB6A359E}" sibTransId="{E7981B4C-4FB7-4050-B306-800E393C4312}"/>
    <dgm:cxn modelId="{2B23D325-3C42-4A48-8B38-19D1E2E40CC8}" type="presOf" srcId="{0B2D7242-EAD0-4178-AA5D-A29BE943CDC5}" destId="{46B49D11-FD61-425C-9176-E102DFC25C73}" srcOrd="0" destOrd="0" presId="urn:microsoft.com/office/officeart/2005/8/layout/hierarchy3"/>
    <dgm:cxn modelId="{56D3E620-D1D2-48B6-BC9A-97B14895CC9C}" type="presOf" srcId="{B313FBB6-4C60-4B64-8B81-C9C61BFAD5C1}" destId="{DE12634B-ADE0-4FCD-8983-8CD543EDDCB5}" srcOrd="0" destOrd="0" presId="urn:microsoft.com/office/officeart/2005/8/layout/hierarchy3"/>
    <dgm:cxn modelId="{C973836E-1CA4-49D0-9B72-BCD82C66A7FC}" srcId="{47990743-BDC3-4B6B-9002-DCBE71095EB1}" destId="{0B2D7242-EAD0-4178-AA5D-A29BE943CDC5}" srcOrd="2" destOrd="0" parTransId="{9DA8005A-99E0-4551-AC2A-A4DDFC65D430}" sibTransId="{B3003F56-1143-42D4-9C11-248D6FADBECB}"/>
    <dgm:cxn modelId="{9132C6F8-4A8F-4815-9749-7A64E8D6A581}" srcId="{47990743-BDC3-4B6B-9002-DCBE71095EB1}" destId="{98033127-6851-4417-B7D6-66B9E870D25C}" srcOrd="0" destOrd="0" parTransId="{FCD91E72-F99E-4CB9-8219-535968D52057}" sibTransId="{115F781F-00B2-463E-9844-32DCF135504C}"/>
    <dgm:cxn modelId="{BDAA8658-89D1-4591-98D2-7798B71B8432}" type="presOf" srcId="{BE360D56-9E2A-47D3-AA9A-AEFB88CE2248}" destId="{AF63D3A3-F629-4104-BA42-714306DE30C0}" srcOrd="0" destOrd="0" presId="urn:microsoft.com/office/officeart/2005/8/layout/hierarchy3"/>
    <dgm:cxn modelId="{DEE670B2-B2D4-4876-BEF2-B951807B6B15}" type="presParOf" srcId="{1D77B42F-11D9-4506-A074-C5000290567D}" destId="{E722ED34-4E87-4D3A-835D-B1C3ABD4B3BB}" srcOrd="0" destOrd="0" presId="urn:microsoft.com/office/officeart/2005/8/layout/hierarchy3"/>
    <dgm:cxn modelId="{A0DF73C5-C5FC-40F8-8295-2619D281F60D}" type="presParOf" srcId="{E722ED34-4E87-4D3A-835D-B1C3ABD4B3BB}" destId="{E9439A64-1FA1-4094-9212-22B8A92F4F66}" srcOrd="0" destOrd="0" presId="urn:microsoft.com/office/officeart/2005/8/layout/hierarchy3"/>
    <dgm:cxn modelId="{4CA218EB-25ED-4022-897E-C1EB7C844793}" type="presParOf" srcId="{E9439A64-1FA1-4094-9212-22B8A92F4F66}" destId="{0197E51A-1365-42EE-A5F0-2749199DDBBC}" srcOrd="0" destOrd="0" presId="urn:microsoft.com/office/officeart/2005/8/layout/hierarchy3"/>
    <dgm:cxn modelId="{EEB55DC7-543F-42F7-8ED5-4CD545200F7B}" type="presParOf" srcId="{E9439A64-1FA1-4094-9212-22B8A92F4F66}" destId="{4F3EB860-C0EA-4020-8D84-96D50C53231D}" srcOrd="1" destOrd="0" presId="urn:microsoft.com/office/officeart/2005/8/layout/hierarchy3"/>
    <dgm:cxn modelId="{EC3FAE15-E00C-476C-8347-5FAF3A971DB9}" type="presParOf" srcId="{E722ED34-4E87-4D3A-835D-B1C3ABD4B3BB}" destId="{7B02C8D1-9AC5-4D10-B8A7-7B43FBB2EE74}" srcOrd="1" destOrd="0" presId="urn:microsoft.com/office/officeart/2005/8/layout/hierarchy3"/>
    <dgm:cxn modelId="{5FE7BBCB-B663-4F99-81CF-36E1DCAB3F99}" type="presParOf" srcId="{7B02C8D1-9AC5-4D10-B8A7-7B43FBB2EE74}" destId="{A851C681-B41F-407B-865D-36693FBE8786}" srcOrd="0" destOrd="0" presId="urn:microsoft.com/office/officeart/2005/8/layout/hierarchy3"/>
    <dgm:cxn modelId="{8BFF58AD-6239-46FF-A6F8-FFB3F78A1825}" type="presParOf" srcId="{7B02C8D1-9AC5-4D10-B8A7-7B43FBB2EE74}" destId="{B0561344-9678-4C68-903F-396D1E7A2CDA}" srcOrd="1" destOrd="0" presId="urn:microsoft.com/office/officeart/2005/8/layout/hierarchy3"/>
    <dgm:cxn modelId="{AE50130E-06B5-4673-BF5F-179078A1B7A5}" type="presParOf" srcId="{7B02C8D1-9AC5-4D10-B8A7-7B43FBB2EE74}" destId="{8286120A-63DB-4D2A-8B99-DD002CE249B5}" srcOrd="2" destOrd="0" presId="urn:microsoft.com/office/officeart/2005/8/layout/hierarchy3"/>
    <dgm:cxn modelId="{6AA8949B-8347-431E-9BB8-8C1539FF2B1E}" type="presParOf" srcId="{7B02C8D1-9AC5-4D10-B8A7-7B43FBB2EE74}" destId="{DE12634B-ADE0-4FCD-8983-8CD543EDDCB5}" srcOrd="3" destOrd="0" presId="urn:microsoft.com/office/officeart/2005/8/layout/hierarchy3"/>
    <dgm:cxn modelId="{933C3E1F-664B-4468-A35A-ED376F5FF13A}" type="presParOf" srcId="{1D77B42F-11D9-4506-A074-C5000290567D}" destId="{244A3380-6321-4F00-AA8E-BC36595440D7}" srcOrd="1" destOrd="0" presId="urn:microsoft.com/office/officeart/2005/8/layout/hierarchy3"/>
    <dgm:cxn modelId="{3469A4E6-013B-442F-8340-F348914D1082}" type="presParOf" srcId="{244A3380-6321-4F00-AA8E-BC36595440D7}" destId="{54AF0308-3062-48A6-AE80-9B5D533694CC}" srcOrd="0" destOrd="0" presId="urn:microsoft.com/office/officeart/2005/8/layout/hierarchy3"/>
    <dgm:cxn modelId="{F0F81E50-2488-40FC-A9A8-19CC54816EDC}" type="presParOf" srcId="{54AF0308-3062-48A6-AE80-9B5D533694CC}" destId="{1E6E6047-F795-407E-875B-7C59488D9866}" srcOrd="0" destOrd="0" presId="urn:microsoft.com/office/officeart/2005/8/layout/hierarchy3"/>
    <dgm:cxn modelId="{891C9C4F-24DA-403E-AC91-E161C9D39E8D}" type="presParOf" srcId="{54AF0308-3062-48A6-AE80-9B5D533694CC}" destId="{B13E4E21-B562-4B7B-B313-ED2BA131C046}" srcOrd="1" destOrd="0" presId="urn:microsoft.com/office/officeart/2005/8/layout/hierarchy3"/>
    <dgm:cxn modelId="{C2851E67-1727-45D5-8664-5E7F9A675E95}" type="presParOf" srcId="{244A3380-6321-4F00-AA8E-BC36595440D7}" destId="{C9BAB55E-58C8-4AA2-8980-3490D5559EEF}" srcOrd="1" destOrd="0" presId="urn:microsoft.com/office/officeart/2005/8/layout/hierarchy3"/>
    <dgm:cxn modelId="{AE365078-45BB-4E14-9D6D-CFFD83432964}" type="presParOf" srcId="{C9BAB55E-58C8-4AA2-8980-3490D5559EEF}" destId="{90D2A958-2803-47E1-A65C-B1C65D606861}" srcOrd="0" destOrd="0" presId="urn:microsoft.com/office/officeart/2005/8/layout/hierarchy3"/>
    <dgm:cxn modelId="{8DA8A99E-D09B-4530-ABC5-5757E4482FFA}" type="presParOf" srcId="{C9BAB55E-58C8-4AA2-8980-3490D5559EEF}" destId="{4AFE70F7-67FC-4435-BA6C-1A89AB42FE7E}" srcOrd="1" destOrd="0" presId="urn:microsoft.com/office/officeart/2005/8/layout/hierarchy3"/>
    <dgm:cxn modelId="{3B69FE2C-CAAB-4C75-9105-D2995B0BD40A}" type="presParOf" srcId="{C9BAB55E-58C8-4AA2-8980-3490D5559EEF}" destId="{AF63D3A3-F629-4104-BA42-714306DE30C0}" srcOrd="2" destOrd="0" presId="urn:microsoft.com/office/officeart/2005/8/layout/hierarchy3"/>
    <dgm:cxn modelId="{19FCBB41-F471-48C2-B1FA-81A4D79B89F8}" type="presParOf" srcId="{C9BAB55E-58C8-4AA2-8980-3490D5559EEF}" destId="{5B238305-DEE1-41F9-B98D-A001E4672F00}" srcOrd="3" destOrd="0" presId="urn:microsoft.com/office/officeart/2005/8/layout/hierarchy3"/>
    <dgm:cxn modelId="{4C8C707F-C526-4346-B2FF-32521000B840}" type="presParOf" srcId="{1D77B42F-11D9-4506-A074-C5000290567D}" destId="{7769A439-1AA0-4006-A03B-3E2C5D32DAD3}" srcOrd="2" destOrd="0" presId="urn:microsoft.com/office/officeart/2005/8/layout/hierarchy3"/>
    <dgm:cxn modelId="{1797DFFF-346A-47D3-9015-4BD0F7A66E21}" type="presParOf" srcId="{7769A439-1AA0-4006-A03B-3E2C5D32DAD3}" destId="{2903CFC9-2EB5-49F5-9C40-3DB660477BF8}" srcOrd="0" destOrd="0" presId="urn:microsoft.com/office/officeart/2005/8/layout/hierarchy3"/>
    <dgm:cxn modelId="{CED8D252-2461-4F4D-B965-0C2BDDBEBA50}" type="presParOf" srcId="{2903CFC9-2EB5-49F5-9C40-3DB660477BF8}" destId="{46B49D11-FD61-425C-9176-E102DFC25C73}" srcOrd="0" destOrd="0" presId="urn:microsoft.com/office/officeart/2005/8/layout/hierarchy3"/>
    <dgm:cxn modelId="{CED46AF2-8239-4A2D-B6F3-857F7C154A8C}" type="presParOf" srcId="{2903CFC9-2EB5-49F5-9C40-3DB660477BF8}" destId="{CD209968-E249-4386-81D8-D264DA2A3F14}" srcOrd="1" destOrd="0" presId="urn:microsoft.com/office/officeart/2005/8/layout/hierarchy3"/>
    <dgm:cxn modelId="{510F2E98-4877-4DF5-A383-A058FCD09C52}" type="presParOf" srcId="{7769A439-1AA0-4006-A03B-3E2C5D32DAD3}" destId="{CDC83285-BE32-41A0-9D23-550A120B9E6C}" srcOrd="1" destOrd="0" presId="urn:microsoft.com/office/officeart/2005/8/layout/hierarchy3"/>
    <dgm:cxn modelId="{AC6B1203-E42E-4070-B6B3-82A7D9E649DC}" type="presParOf" srcId="{CDC83285-BE32-41A0-9D23-550A120B9E6C}" destId="{846F4DD2-7479-4B90-BE4F-BC3530286B38}" srcOrd="0" destOrd="0" presId="urn:microsoft.com/office/officeart/2005/8/layout/hierarchy3"/>
    <dgm:cxn modelId="{401424CB-5CF4-43C7-8FA3-1F76167EC801}" type="presParOf" srcId="{CDC83285-BE32-41A0-9D23-550A120B9E6C}" destId="{C42BD490-896D-45FC-BD5A-3AA7BE881DB9}" srcOrd="1" destOrd="0" presId="urn:microsoft.com/office/officeart/2005/8/layout/hierarchy3"/>
    <dgm:cxn modelId="{98D0716D-25E9-482B-955A-4ABFF76F13B1}" type="presParOf" srcId="{CDC83285-BE32-41A0-9D23-550A120B9E6C}" destId="{EFF1F71E-6C52-4D9A-8FCE-0E50F2FA0F6C}" srcOrd="2" destOrd="0" presId="urn:microsoft.com/office/officeart/2005/8/layout/hierarchy3"/>
    <dgm:cxn modelId="{4EACFF3B-6FC2-4113-AFDD-5A431B014BE9}" type="presParOf" srcId="{CDC83285-BE32-41A0-9D23-550A120B9E6C}" destId="{34D0975B-BECA-43C0-B19A-30DF161F51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C8B6F-D3B6-492B-8CA4-01C2C1E53DA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5BF7EC-938B-4A20-B282-87181F721BD0}">
      <dgm:prSet phldrT="[Text]" custT="1"/>
      <dgm:spPr/>
      <dgm:t>
        <a:bodyPr/>
        <a:lstStyle/>
        <a:p>
          <a:r>
            <a:rPr lang="en-US" sz="1600" b="1" u="sng" dirty="0" smtClean="0"/>
            <a:t>Save Co-ops Money  </a:t>
          </a:r>
          <a:br>
            <a:rPr lang="en-US" sz="1600" b="1" u="sng" dirty="0" smtClean="0"/>
          </a:br>
          <a:r>
            <a:rPr lang="en-US" sz="1300" dirty="0" smtClean="0"/>
            <a:t>Offers deeper discounts, cost savings and value added services on cooperative’s procurement transactions</a:t>
          </a:r>
          <a:endParaRPr lang="en-US" sz="1300" dirty="0"/>
        </a:p>
      </dgm:t>
    </dgm:pt>
    <dgm:pt modelId="{9B0C7D49-FAA5-41DD-B7AB-6F29DF0847FC}" type="parTrans" cxnId="{790F96A4-0842-4D40-9119-C0FEFA521BF2}">
      <dgm:prSet/>
      <dgm:spPr/>
      <dgm:t>
        <a:bodyPr/>
        <a:lstStyle/>
        <a:p>
          <a:endParaRPr lang="en-US"/>
        </a:p>
      </dgm:t>
    </dgm:pt>
    <dgm:pt modelId="{C3C5F3B1-BBB0-43CD-B4A1-22F74807D374}" type="sibTrans" cxnId="{790F96A4-0842-4D40-9119-C0FEFA521BF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BCE1487B-35CC-4F56-BAAB-41C735F6B71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600" b="1" u="sng" dirty="0" smtClean="0"/>
            <a:t>Provide Procurement Focus </a:t>
          </a:r>
          <a:br>
            <a:rPr lang="en-US" sz="1600" b="1" u="sng" dirty="0" smtClean="0"/>
          </a:br>
          <a:r>
            <a:rPr lang="en-US" sz="1300" dirty="0" smtClean="0"/>
            <a:t>Pools the collective buying power of cooperative members for their Indirect procurements needs</a:t>
          </a:r>
          <a:endParaRPr lang="en-US" sz="1300" dirty="0"/>
        </a:p>
      </dgm:t>
    </dgm:pt>
    <dgm:pt modelId="{7D5CCC86-AE11-4781-9675-88867070B568}" type="parTrans" cxnId="{0DE32FC8-8763-430E-AEF0-5E0828D0C3FC}">
      <dgm:prSet/>
      <dgm:spPr/>
      <dgm:t>
        <a:bodyPr/>
        <a:lstStyle/>
        <a:p>
          <a:endParaRPr lang="en-US"/>
        </a:p>
      </dgm:t>
    </dgm:pt>
    <dgm:pt modelId="{F7B3E0B5-9C27-42A6-88F0-D9150462DEB5}" type="sibTrans" cxnId="{0DE32FC8-8763-430E-AEF0-5E0828D0C3F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0877DD92-1C96-4DE9-85AE-E6502A5E070D}">
      <dgm:prSet phldrT="[Text]" custT="1"/>
      <dgm:spPr/>
      <dgm:t>
        <a:bodyPr/>
        <a:lstStyle/>
        <a:p>
          <a:r>
            <a:rPr lang="en-US" sz="1600" b="1" u="sng" dirty="0" smtClean="0"/>
            <a:t>Target </a:t>
          </a:r>
          <a:br>
            <a:rPr lang="en-US" sz="1600" b="1" u="sng" dirty="0" smtClean="0"/>
          </a:br>
          <a:r>
            <a:rPr lang="en-US" sz="1600" b="1" u="sng" dirty="0" smtClean="0"/>
            <a:t>Audience </a:t>
          </a:r>
          <a:br>
            <a:rPr lang="en-US" sz="1600" b="1" u="sng" dirty="0" smtClean="0"/>
          </a:br>
          <a:r>
            <a:rPr lang="en-US" sz="1300" dirty="0" smtClean="0"/>
            <a:t>Available to all member cooperatives mainly for business use, but some programs can be used for personal use</a:t>
          </a:r>
          <a:endParaRPr lang="en-US" sz="1300" dirty="0"/>
        </a:p>
      </dgm:t>
    </dgm:pt>
    <dgm:pt modelId="{2F227350-FAC7-4D44-8B03-A706E782708C}" type="parTrans" cxnId="{3E3A4313-CD75-4300-A063-0354DAEAC727}">
      <dgm:prSet/>
      <dgm:spPr/>
      <dgm:t>
        <a:bodyPr/>
        <a:lstStyle/>
        <a:p>
          <a:endParaRPr lang="en-US"/>
        </a:p>
      </dgm:t>
    </dgm:pt>
    <dgm:pt modelId="{00744771-1719-4D55-B660-2343E3C0A2CE}" type="sibTrans" cxnId="{3E3A4313-CD75-4300-A063-0354DAEAC72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97A892E5-E982-45B5-BC3C-762124184E16}" type="pres">
      <dgm:prSet presAssocID="{AF4C8B6F-D3B6-492B-8CA4-01C2C1E53DA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D89B16ED-1EF6-423F-B874-4555226C9770}" type="pres">
      <dgm:prSet presAssocID="{E45BF7EC-938B-4A20-B282-87181F721BD0}" presName="text1" presStyleCnt="0"/>
      <dgm:spPr/>
    </dgm:pt>
    <dgm:pt modelId="{C0E5D5E7-C218-4396-86B9-AE3BAD29503A}" type="pres">
      <dgm:prSet presAssocID="{E45BF7EC-938B-4A20-B282-87181F721BD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51B1-9575-45A7-B2A6-A8764E5D160C}" type="pres">
      <dgm:prSet presAssocID="{E45BF7EC-938B-4A20-B282-87181F721BD0}" presName="textaccent1" presStyleCnt="0"/>
      <dgm:spPr/>
    </dgm:pt>
    <dgm:pt modelId="{1683B2FF-0C24-49B9-AAF4-10FB2A8B3466}" type="pres">
      <dgm:prSet presAssocID="{E45BF7EC-938B-4A20-B282-87181F721BD0}" presName="accentRepeatNode" presStyleLbl="solidAlignAcc1" presStyleIdx="0" presStyleCnt="6"/>
      <dgm:spPr/>
    </dgm:pt>
    <dgm:pt modelId="{0FB45403-F72C-4B11-8672-5BA4F314BFB6}" type="pres">
      <dgm:prSet presAssocID="{C3C5F3B1-BBB0-43CD-B4A1-22F74807D374}" presName="image1" presStyleCnt="0"/>
      <dgm:spPr/>
    </dgm:pt>
    <dgm:pt modelId="{2DE3E0F0-11BC-4240-920C-73E9EA8019F6}" type="pres">
      <dgm:prSet presAssocID="{C3C5F3B1-BBB0-43CD-B4A1-22F74807D374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DE30784E-2509-4760-8FB7-C3C6CB711732}" type="pres">
      <dgm:prSet presAssocID="{C3C5F3B1-BBB0-43CD-B4A1-22F74807D374}" presName="imageaccent1" presStyleCnt="0"/>
      <dgm:spPr/>
    </dgm:pt>
    <dgm:pt modelId="{069B26B8-065B-4BF5-98D7-E9504780D4BB}" type="pres">
      <dgm:prSet presAssocID="{C3C5F3B1-BBB0-43CD-B4A1-22F74807D374}" presName="accentRepeatNode" presStyleLbl="solidAlignAcc1" presStyleIdx="1" presStyleCnt="6"/>
      <dgm:spPr>
        <a:ln>
          <a:solidFill>
            <a:srgbClr val="2EBFC4"/>
          </a:solidFill>
        </a:ln>
      </dgm:spPr>
    </dgm:pt>
    <dgm:pt modelId="{84183C4F-6120-4BE4-92A8-D26D1E1F57EE}" type="pres">
      <dgm:prSet presAssocID="{BCE1487B-35CC-4F56-BAAB-41C735F6B71B}" presName="text2" presStyleCnt="0"/>
      <dgm:spPr/>
    </dgm:pt>
    <dgm:pt modelId="{964091FA-5A83-42A6-B6C4-BB9850C7D71B}" type="pres">
      <dgm:prSet presAssocID="{BCE1487B-35CC-4F56-BAAB-41C735F6B71B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1FBBF-F6EB-4C11-8052-852F034F1BD8}" type="pres">
      <dgm:prSet presAssocID="{BCE1487B-35CC-4F56-BAAB-41C735F6B71B}" presName="textaccent2" presStyleCnt="0"/>
      <dgm:spPr/>
    </dgm:pt>
    <dgm:pt modelId="{3FB2093B-DCD5-4388-A1C2-07D30261F27E}" type="pres">
      <dgm:prSet presAssocID="{BCE1487B-35CC-4F56-BAAB-41C735F6B71B}" presName="accentRepeatNode" presStyleLbl="solidAlignAcc1" presStyleIdx="2" presStyleCnt="6" custLinFactX="61058" custLinFactY="-166688" custLinFactNeighborX="100000" custLinFactNeighborY="-200000"/>
      <dgm:spPr/>
    </dgm:pt>
    <dgm:pt modelId="{490A6252-9C14-4704-9FA1-2B5179F7632F}" type="pres">
      <dgm:prSet presAssocID="{F7B3E0B5-9C27-42A6-88F0-D9150462DEB5}" presName="image2" presStyleCnt="0"/>
      <dgm:spPr/>
    </dgm:pt>
    <dgm:pt modelId="{0D89FF58-DAEA-49E1-9EBE-9A73A1F45376}" type="pres">
      <dgm:prSet presAssocID="{F7B3E0B5-9C27-42A6-88F0-D9150462DEB5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5039C9B3-A25B-4155-865C-F72E609D1A34}" type="pres">
      <dgm:prSet presAssocID="{F7B3E0B5-9C27-42A6-88F0-D9150462DEB5}" presName="imageaccent2" presStyleCnt="0"/>
      <dgm:spPr/>
    </dgm:pt>
    <dgm:pt modelId="{1E1D23FC-3B08-475C-80C4-F21AA55DEF36}" type="pres">
      <dgm:prSet presAssocID="{F7B3E0B5-9C27-42A6-88F0-D9150462DEB5}" presName="accentRepeatNode" presStyleLbl="solidAlignAcc1" presStyleIdx="3" presStyleCnt="6" custLinFactX="42473" custLinFactY="-170144" custLinFactNeighborX="100000" custLinFactNeighborY="-200000"/>
      <dgm:spPr>
        <a:ln>
          <a:solidFill>
            <a:schemeClr val="accent6">
              <a:lumMod val="60000"/>
              <a:lumOff val="40000"/>
            </a:schemeClr>
          </a:solidFill>
        </a:ln>
      </dgm:spPr>
    </dgm:pt>
    <dgm:pt modelId="{281812F4-B9BC-4103-B1AF-947A248FEBD3}" type="pres">
      <dgm:prSet presAssocID="{0877DD92-1C96-4DE9-85AE-E6502A5E070D}" presName="text3" presStyleCnt="0"/>
      <dgm:spPr/>
    </dgm:pt>
    <dgm:pt modelId="{815323D0-5C36-4A7A-B549-3A61DA9E2765}" type="pres">
      <dgm:prSet presAssocID="{0877DD92-1C96-4DE9-85AE-E6502A5E070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747EA-FFB1-4FA6-B7C0-6AF77EF29AE5}" type="pres">
      <dgm:prSet presAssocID="{0877DD92-1C96-4DE9-85AE-E6502A5E070D}" presName="textaccent3" presStyleCnt="0"/>
      <dgm:spPr/>
    </dgm:pt>
    <dgm:pt modelId="{ADB7C506-864F-4414-96F5-191F59691EEE}" type="pres">
      <dgm:prSet presAssocID="{0877DD92-1C96-4DE9-85AE-E6502A5E070D}" presName="accentRepeatNode" presStyleLbl="solidAlignAcc1" presStyleIdx="4" presStyleCnt="6"/>
      <dgm:spPr>
        <a:ln>
          <a:solidFill>
            <a:schemeClr val="accent4"/>
          </a:solidFill>
        </a:ln>
      </dgm:spPr>
    </dgm:pt>
    <dgm:pt modelId="{CF6256B7-B6FD-478A-8987-73DBB1DFE390}" type="pres">
      <dgm:prSet presAssocID="{00744771-1719-4D55-B660-2343E3C0A2CE}" presName="image3" presStyleCnt="0"/>
      <dgm:spPr/>
    </dgm:pt>
    <dgm:pt modelId="{521EC795-AD9E-4D06-A742-A3EBE35568BB}" type="pres">
      <dgm:prSet presAssocID="{00744771-1719-4D55-B660-2343E3C0A2CE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CB228CF6-DADD-41AB-AC07-C9A9358CFEFD}" type="pres">
      <dgm:prSet presAssocID="{00744771-1719-4D55-B660-2343E3C0A2CE}" presName="imageaccent3" presStyleCnt="0"/>
      <dgm:spPr/>
    </dgm:pt>
    <dgm:pt modelId="{A30F1E2A-4F67-49D5-86B3-F8E0EA8FA942}" type="pres">
      <dgm:prSet presAssocID="{00744771-1719-4D55-B660-2343E3C0A2CE}" presName="accentRepeatNode" presStyleLbl="solidAlignAcc1" presStyleIdx="5" presStyleCnt="6"/>
      <dgm:spPr>
        <a:ln>
          <a:solidFill>
            <a:schemeClr val="accent4"/>
          </a:solidFill>
        </a:ln>
      </dgm:spPr>
    </dgm:pt>
  </dgm:ptLst>
  <dgm:cxnLst>
    <dgm:cxn modelId="{0DE32FC8-8763-430E-AEF0-5E0828D0C3FC}" srcId="{AF4C8B6F-D3B6-492B-8CA4-01C2C1E53DA1}" destId="{BCE1487B-35CC-4F56-BAAB-41C735F6B71B}" srcOrd="1" destOrd="0" parTransId="{7D5CCC86-AE11-4781-9675-88867070B568}" sibTransId="{F7B3E0B5-9C27-42A6-88F0-D9150462DEB5}"/>
    <dgm:cxn modelId="{3E3A4313-CD75-4300-A063-0354DAEAC727}" srcId="{AF4C8B6F-D3B6-492B-8CA4-01C2C1E53DA1}" destId="{0877DD92-1C96-4DE9-85AE-E6502A5E070D}" srcOrd="2" destOrd="0" parTransId="{2F227350-FAC7-4D44-8B03-A706E782708C}" sibTransId="{00744771-1719-4D55-B660-2343E3C0A2CE}"/>
    <dgm:cxn modelId="{CFDFD1F9-C0A4-4B66-B1D5-89179C56F36E}" type="presOf" srcId="{AF4C8B6F-D3B6-492B-8CA4-01C2C1E53DA1}" destId="{97A892E5-E982-45B5-BC3C-762124184E16}" srcOrd="0" destOrd="0" presId="urn:microsoft.com/office/officeart/2008/layout/HexagonCluster"/>
    <dgm:cxn modelId="{66191C3D-82C4-4722-B2CD-3CB09FED6CCA}" type="presOf" srcId="{F7B3E0B5-9C27-42A6-88F0-D9150462DEB5}" destId="{0D89FF58-DAEA-49E1-9EBE-9A73A1F45376}" srcOrd="0" destOrd="0" presId="urn:microsoft.com/office/officeart/2008/layout/HexagonCluster"/>
    <dgm:cxn modelId="{00B1D7E0-E860-47DB-86C0-E68B65E269F2}" type="presOf" srcId="{0877DD92-1C96-4DE9-85AE-E6502A5E070D}" destId="{815323D0-5C36-4A7A-B549-3A61DA9E2765}" srcOrd="0" destOrd="0" presId="urn:microsoft.com/office/officeart/2008/layout/HexagonCluster"/>
    <dgm:cxn modelId="{790F96A4-0842-4D40-9119-C0FEFA521BF2}" srcId="{AF4C8B6F-D3B6-492B-8CA4-01C2C1E53DA1}" destId="{E45BF7EC-938B-4A20-B282-87181F721BD0}" srcOrd="0" destOrd="0" parTransId="{9B0C7D49-FAA5-41DD-B7AB-6F29DF0847FC}" sibTransId="{C3C5F3B1-BBB0-43CD-B4A1-22F74807D374}"/>
    <dgm:cxn modelId="{7F263D9D-6675-4969-9037-8038E04FB97E}" type="presOf" srcId="{BCE1487B-35CC-4F56-BAAB-41C735F6B71B}" destId="{964091FA-5A83-42A6-B6C4-BB9850C7D71B}" srcOrd="0" destOrd="0" presId="urn:microsoft.com/office/officeart/2008/layout/HexagonCluster"/>
    <dgm:cxn modelId="{043EB45D-FF59-4ABD-86E6-F60A9A949F9E}" type="presOf" srcId="{C3C5F3B1-BBB0-43CD-B4A1-22F74807D374}" destId="{2DE3E0F0-11BC-4240-920C-73E9EA8019F6}" srcOrd="0" destOrd="0" presId="urn:microsoft.com/office/officeart/2008/layout/HexagonCluster"/>
    <dgm:cxn modelId="{BB007359-B3D0-499E-98C3-044A17D21718}" type="presOf" srcId="{00744771-1719-4D55-B660-2343E3C0A2CE}" destId="{521EC795-AD9E-4D06-A742-A3EBE35568BB}" srcOrd="0" destOrd="0" presId="urn:microsoft.com/office/officeart/2008/layout/HexagonCluster"/>
    <dgm:cxn modelId="{BF0812C6-7BB6-46AD-B826-8659B22B9920}" type="presOf" srcId="{E45BF7EC-938B-4A20-B282-87181F721BD0}" destId="{C0E5D5E7-C218-4396-86B9-AE3BAD29503A}" srcOrd="0" destOrd="0" presId="urn:microsoft.com/office/officeart/2008/layout/HexagonCluster"/>
    <dgm:cxn modelId="{C63D88DB-6E2B-4FA6-85CA-B7BBA5857AC2}" type="presParOf" srcId="{97A892E5-E982-45B5-BC3C-762124184E16}" destId="{D89B16ED-1EF6-423F-B874-4555226C9770}" srcOrd="0" destOrd="0" presId="urn:microsoft.com/office/officeart/2008/layout/HexagonCluster"/>
    <dgm:cxn modelId="{C4F30261-7DCB-4325-A763-CE1D42C608FB}" type="presParOf" srcId="{D89B16ED-1EF6-423F-B874-4555226C9770}" destId="{C0E5D5E7-C218-4396-86B9-AE3BAD29503A}" srcOrd="0" destOrd="0" presId="urn:microsoft.com/office/officeart/2008/layout/HexagonCluster"/>
    <dgm:cxn modelId="{9BEC2BF0-C24C-4AAE-8700-4C69F1D8C174}" type="presParOf" srcId="{97A892E5-E982-45B5-BC3C-762124184E16}" destId="{1F2C51B1-9575-45A7-B2A6-A8764E5D160C}" srcOrd="1" destOrd="0" presId="urn:microsoft.com/office/officeart/2008/layout/HexagonCluster"/>
    <dgm:cxn modelId="{1ABE2BFE-2D4F-487D-BE8D-47D9DFC5AD54}" type="presParOf" srcId="{1F2C51B1-9575-45A7-B2A6-A8764E5D160C}" destId="{1683B2FF-0C24-49B9-AAF4-10FB2A8B3466}" srcOrd="0" destOrd="0" presId="urn:microsoft.com/office/officeart/2008/layout/HexagonCluster"/>
    <dgm:cxn modelId="{654F0D2A-A807-42D4-83CA-0A5246C07A72}" type="presParOf" srcId="{97A892E5-E982-45B5-BC3C-762124184E16}" destId="{0FB45403-F72C-4B11-8672-5BA4F314BFB6}" srcOrd="2" destOrd="0" presId="urn:microsoft.com/office/officeart/2008/layout/HexagonCluster"/>
    <dgm:cxn modelId="{5C97E6EF-F83F-4F98-9FC8-DAA3EBAC3A2A}" type="presParOf" srcId="{0FB45403-F72C-4B11-8672-5BA4F314BFB6}" destId="{2DE3E0F0-11BC-4240-920C-73E9EA8019F6}" srcOrd="0" destOrd="0" presId="urn:microsoft.com/office/officeart/2008/layout/HexagonCluster"/>
    <dgm:cxn modelId="{306221CD-C724-4559-840B-156474C422D0}" type="presParOf" srcId="{97A892E5-E982-45B5-BC3C-762124184E16}" destId="{DE30784E-2509-4760-8FB7-C3C6CB711732}" srcOrd="3" destOrd="0" presId="urn:microsoft.com/office/officeart/2008/layout/HexagonCluster"/>
    <dgm:cxn modelId="{F205C78D-A972-405D-B37C-B700A2E47AD9}" type="presParOf" srcId="{DE30784E-2509-4760-8FB7-C3C6CB711732}" destId="{069B26B8-065B-4BF5-98D7-E9504780D4BB}" srcOrd="0" destOrd="0" presId="urn:microsoft.com/office/officeart/2008/layout/HexagonCluster"/>
    <dgm:cxn modelId="{5C7FF0C6-3D7B-4FDA-89C0-6B99A668BD00}" type="presParOf" srcId="{97A892E5-E982-45B5-BC3C-762124184E16}" destId="{84183C4F-6120-4BE4-92A8-D26D1E1F57EE}" srcOrd="4" destOrd="0" presId="urn:microsoft.com/office/officeart/2008/layout/HexagonCluster"/>
    <dgm:cxn modelId="{256FDF32-E324-4ADB-B31D-B2E87149A946}" type="presParOf" srcId="{84183C4F-6120-4BE4-92A8-D26D1E1F57EE}" destId="{964091FA-5A83-42A6-B6C4-BB9850C7D71B}" srcOrd="0" destOrd="0" presId="urn:microsoft.com/office/officeart/2008/layout/HexagonCluster"/>
    <dgm:cxn modelId="{DC035B55-C608-4484-B33B-4A3B443A218D}" type="presParOf" srcId="{97A892E5-E982-45B5-BC3C-762124184E16}" destId="{C011FBBF-F6EB-4C11-8052-852F034F1BD8}" srcOrd="5" destOrd="0" presId="urn:microsoft.com/office/officeart/2008/layout/HexagonCluster"/>
    <dgm:cxn modelId="{6F41B73D-2DEE-44D6-B2FB-F28BABB2986B}" type="presParOf" srcId="{C011FBBF-F6EB-4C11-8052-852F034F1BD8}" destId="{3FB2093B-DCD5-4388-A1C2-07D30261F27E}" srcOrd="0" destOrd="0" presId="urn:microsoft.com/office/officeart/2008/layout/HexagonCluster"/>
    <dgm:cxn modelId="{0F1F9D1C-AB3B-46EF-ABB5-308D1380C152}" type="presParOf" srcId="{97A892E5-E982-45B5-BC3C-762124184E16}" destId="{490A6252-9C14-4704-9FA1-2B5179F7632F}" srcOrd="6" destOrd="0" presId="urn:microsoft.com/office/officeart/2008/layout/HexagonCluster"/>
    <dgm:cxn modelId="{858714B3-E824-47CD-AAE0-AD34B24CDBAA}" type="presParOf" srcId="{490A6252-9C14-4704-9FA1-2B5179F7632F}" destId="{0D89FF58-DAEA-49E1-9EBE-9A73A1F45376}" srcOrd="0" destOrd="0" presId="urn:microsoft.com/office/officeart/2008/layout/HexagonCluster"/>
    <dgm:cxn modelId="{90B46FE1-94EC-4301-A257-0FA2A6EEC20C}" type="presParOf" srcId="{97A892E5-E982-45B5-BC3C-762124184E16}" destId="{5039C9B3-A25B-4155-865C-F72E609D1A34}" srcOrd="7" destOrd="0" presId="urn:microsoft.com/office/officeart/2008/layout/HexagonCluster"/>
    <dgm:cxn modelId="{5A0EB632-9CFF-418E-B16F-044C3FFE724E}" type="presParOf" srcId="{5039C9B3-A25B-4155-865C-F72E609D1A34}" destId="{1E1D23FC-3B08-475C-80C4-F21AA55DEF36}" srcOrd="0" destOrd="0" presId="urn:microsoft.com/office/officeart/2008/layout/HexagonCluster"/>
    <dgm:cxn modelId="{80945A7C-466A-42C5-8280-C27CF8AD561E}" type="presParOf" srcId="{97A892E5-E982-45B5-BC3C-762124184E16}" destId="{281812F4-B9BC-4103-B1AF-947A248FEBD3}" srcOrd="8" destOrd="0" presId="urn:microsoft.com/office/officeart/2008/layout/HexagonCluster"/>
    <dgm:cxn modelId="{84650036-C0BE-4FDA-8D4A-DACEAF7D8C40}" type="presParOf" srcId="{281812F4-B9BC-4103-B1AF-947A248FEBD3}" destId="{815323D0-5C36-4A7A-B549-3A61DA9E2765}" srcOrd="0" destOrd="0" presId="urn:microsoft.com/office/officeart/2008/layout/HexagonCluster"/>
    <dgm:cxn modelId="{5C78CE59-A661-4876-9B12-654D75F1B9C1}" type="presParOf" srcId="{97A892E5-E982-45B5-BC3C-762124184E16}" destId="{CC3747EA-FFB1-4FA6-B7C0-6AF77EF29AE5}" srcOrd="9" destOrd="0" presId="urn:microsoft.com/office/officeart/2008/layout/HexagonCluster"/>
    <dgm:cxn modelId="{182C6695-5A8C-4DF9-825A-A350C5AC0B1E}" type="presParOf" srcId="{CC3747EA-FFB1-4FA6-B7C0-6AF77EF29AE5}" destId="{ADB7C506-864F-4414-96F5-191F59691EEE}" srcOrd="0" destOrd="0" presId="urn:microsoft.com/office/officeart/2008/layout/HexagonCluster"/>
    <dgm:cxn modelId="{7AD1F347-D117-473D-BE1D-81E318405EAA}" type="presParOf" srcId="{97A892E5-E982-45B5-BC3C-762124184E16}" destId="{CF6256B7-B6FD-478A-8987-73DBB1DFE390}" srcOrd="10" destOrd="0" presId="urn:microsoft.com/office/officeart/2008/layout/HexagonCluster"/>
    <dgm:cxn modelId="{1260E8FB-9BC8-4D43-B2F0-D05662129E1E}" type="presParOf" srcId="{CF6256B7-B6FD-478A-8987-73DBB1DFE390}" destId="{521EC795-AD9E-4D06-A742-A3EBE35568BB}" srcOrd="0" destOrd="0" presId="urn:microsoft.com/office/officeart/2008/layout/HexagonCluster"/>
    <dgm:cxn modelId="{1834D305-FCE2-406E-B9E4-86627D09CB90}" type="presParOf" srcId="{97A892E5-E982-45B5-BC3C-762124184E16}" destId="{CB228CF6-DADD-41AB-AC07-C9A9358CFEFD}" srcOrd="11" destOrd="0" presId="urn:microsoft.com/office/officeart/2008/layout/HexagonCluster"/>
    <dgm:cxn modelId="{939E8438-4B3D-4BD9-887D-6E0F4465C549}" type="presParOf" srcId="{CB228CF6-DADD-41AB-AC07-C9A9358CFEFD}" destId="{A30F1E2A-4F67-49D5-86B3-F8E0EA8FA94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48BCD-089B-4939-A222-1B13B8C9E41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A3DCFA0-1C50-4DE2-AECE-FEBEB79474AA}">
      <dgm:prSet phldrT="[Text]"/>
      <dgm:spPr>
        <a:solidFill>
          <a:srgbClr val="2EBFC4"/>
        </a:solidFill>
      </dgm:spPr>
      <dgm:t>
        <a:bodyPr/>
        <a:lstStyle/>
        <a:p>
          <a:r>
            <a:rPr lang="en-US" b="1" u="none" dirty="0" smtClean="0"/>
            <a:t>NDP Supplier </a:t>
          </a:r>
          <a:r>
            <a:rPr lang="en-US" b="1" u="sng" dirty="0" smtClean="0"/>
            <a:t> </a:t>
          </a:r>
          <a:endParaRPr lang="en-US" b="1" u="sng" dirty="0"/>
        </a:p>
      </dgm:t>
    </dgm:pt>
    <dgm:pt modelId="{592AEE47-E6BB-4A90-A01E-600C01C7891F}" type="parTrans" cxnId="{F0F40ECE-65F2-43D9-9F1A-C920F4A74F6F}">
      <dgm:prSet/>
      <dgm:spPr/>
      <dgm:t>
        <a:bodyPr/>
        <a:lstStyle/>
        <a:p>
          <a:endParaRPr lang="en-US"/>
        </a:p>
      </dgm:t>
    </dgm:pt>
    <dgm:pt modelId="{5A1E1D0D-F210-41E8-B26E-4296AF6DD323}" type="sibTrans" cxnId="{F0F40ECE-65F2-43D9-9F1A-C920F4A74F6F}">
      <dgm:prSet/>
      <dgm:spPr/>
      <dgm:t>
        <a:bodyPr/>
        <a:lstStyle/>
        <a:p>
          <a:endParaRPr lang="en-US"/>
        </a:p>
      </dgm:t>
    </dgm:pt>
    <dgm:pt modelId="{4FD5A5C6-F950-4340-A0C0-EA6D2AFEC4F0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NDP Program Admin</a:t>
          </a:r>
          <a:endParaRPr lang="en-US" b="1" dirty="0"/>
        </a:p>
      </dgm:t>
    </dgm:pt>
    <dgm:pt modelId="{AEF2A516-6347-4E6B-8414-1F43BC05177A}" type="parTrans" cxnId="{54382736-CA12-472A-9E43-86BB090E2863}">
      <dgm:prSet/>
      <dgm:spPr/>
      <dgm:t>
        <a:bodyPr/>
        <a:lstStyle/>
        <a:p>
          <a:endParaRPr lang="en-US"/>
        </a:p>
      </dgm:t>
    </dgm:pt>
    <dgm:pt modelId="{5284BFF2-1F2D-42A0-8AD9-6078FF3C87C1}" type="sibTrans" cxnId="{54382736-CA12-472A-9E43-86BB090E2863}">
      <dgm:prSet/>
      <dgm:spPr/>
      <dgm:t>
        <a:bodyPr/>
        <a:lstStyle/>
        <a:p>
          <a:endParaRPr lang="en-US"/>
        </a:p>
      </dgm:t>
    </dgm:pt>
    <dgm:pt modelId="{E7F1DD88-0940-49F0-A505-03CBE8C05B86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u="none" dirty="0" smtClean="0"/>
            <a:t>Co-op Member </a:t>
          </a:r>
          <a:r>
            <a:rPr lang="en-US" b="1" u="sng" dirty="0" smtClean="0"/>
            <a:t>Success!</a:t>
          </a:r>
          <a:endParaRPr lang="en-US" b="1" u="sng" dirty="0"/>
        </a:p>
      </dgm:t>
    </dgm:pt>
    <dgm:pt modelId="{765901E6-2E58-4F16-8E6E-59303D054760}" type="parTrans" cxnId="{23C80619-1A3D-41EF-9218-8867968BE1CC}">
      <dgm:prSet/>
      <dgm:spPr/>
      <dgm:t>
        <a:bodyPr/>
        <a:lstStyle/>
        <a:p>
          <a:endParaRPr lang="en-US"/>
        </a:p>
      </dgm:t>
    </dgm:pt>
    <dgm:pt modelId="{6E9A084F-FA83-4E88-8445-3B477EE298DA}" type="sibTrans" cxnId="{23C80619-1A3D-41EF-9218-8867968BE1CC}">
      <dgm:prSet/>
      <dgm:spPr/>
      <dgm:t>
        <a:bodyPr/>
        <a:lstStyle/>
        <a:p>
          <a:endParaRPr lang="en-US"/>
        </a:p>
      </dgm:t>
    </dgm:pt>
    <dgm:pt modelId="{BB41600A-A470-4F01-8F01-BA996F9EE4F0}" type="pres">
      <dgm:prSet presAssocID="{32F48BCD-089B-4939-A222-1B13B8C9E41F}" presName="Name0" presStyleCnt="0">
        <dgm:presLayoutVars>
          <dgm:dir/>
          <dgm:resizeHandles val="exact"/>
        </dgm:presLayoutVars>
      </dgm:prSet>
      <dgm:spPr/>
    </dgm:pt>
    <dgm:pt modelId="{D9815396-4850-4DDD-BE3C-470FEA86A32E}" type="pres">
      <dgm:prSet presAssocID="{32F48BCD-089B-4939-A222-1B13B8C9E41F}" presName="vNodes" presStyleCnt="0"/>
      <dgm:spPr/>
    </dgm:pt>
    <dgm:pt modelId="{778C6E0E-1226-4A4A-A364-E85065E6548B}" type="pres">
      <dgm:prSet presAssocID="{4A3DCFA0-1C50-4DE2-AECE-FEBEB79474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A80E5-0FCF-4C38-B5D3-5FD661AB7C46}" type="pres">
      <dgm:prSet presAssocID="{5A1E1D0D-F210-41E8-B26E-4296AF6DD323}" presName="spacerT" presStyleCnt="0"/>
      <dgm:spPr/>
    </dgm:pt>
    <dgm:pt modelId="{1D3B4711-8B63-40D5-82EB-2461A39DF6BE}" type="pres">
      <dgm:prSet presAssocID="{5A1E1D0D-F210-41E8-B26E-4296AF6DD32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DE9AC48-9EF6-493E-AC2D-B6296793931D}" type="pres">
      <dgm:prSet presAssocID="{5A1E1D0D-F210-41E8-B26E-4296AF6DD323}" presName="spacerB" presStyleCnt="0"/>
      <dgm:spPr/>
    </dgm:pt>
    <dgm:pt modelId="{8562C548-1793-4441-AD60-3FC2CF1D5FF0}" type="pres">
      <dgm:prSet presAssocID="{4FD5A5C6-F950-4340-A0C0-EA6D2AFEC4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18A63-8A8F-4BC8-B15E-2A6D2A555CFE}" type="pres">
      <dgm:prSet presAssocID="{32F48BCD-089B-4939-A222-1B13B8C9E41F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F16846BC-57B0-4119-9106-0024D0E182F1}" type="pres">
      <dgm:prSet presAssocID="{32F48BCD-089B-4939-A222-1B13B8C9E41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38B0C36-2292-477E-ACF0-8A8A48E2E544}" type="pres">
      <dgm:prSet presAssocID="{32F48BCD-089B-4939-A222-1B13B8C9E41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82736-CA12-472A-9E43-86BB090E2863}" srcId="{32F48BCD-089B-4939-A222-1B13B8C9E41F}" destId="{4FD5A5C6-F950-4340-A0C0-EA6D2AFEC4F0}" srcOrd="1" destOrd="0" parTransId="{AEF2A516-6347-4E6B-8414-1F43BC05177A}" sibTransId="{5284BFF2-1F2D-42A0-8AD9-6078FF3C87C1}"/>
    <dgm:cxn modelId="{409C4042-B0CA-431E-B60F-1EEF58706BBE}" type="presOf" srcId="{4A3DCFA0-1C50-4DE2-AECE-FEBEB79474AA}" destId="{778C6E0E-1226-4A4A-A364-E85065E6548B}" srcOrd="0" destOrd="0" presId="urn:microsoft.com/office/officeart/2005/8/layout/equation2"/>
    <dgm:cxn modelId="{F0F40ECE-65F2-43D9-9F1A-C920F4A74F6F}" srcId="{32F48BCD-089B-4939-A222-1B13B8C9E41F}" destId="{4A3DCFA0-1C50-4DE2-AECE-FEBEB79474AA}" srcOrd="0" destOrd="0" parTransId="{592AEE47-E6BB-4A90-A01E-600C01C7891F}" sibTransId="{5A1E1D0D-F210-41E8-B26E-4296AF6DD323}"/>
    <dgm:cxn modelId="{2CF9DAC2-6F71-411A-8D20-37C98C9FCA96}" type="presOf" srcId="{E7F1DD88-0940-49F0-A505-03CBE8C05B86}" destId="{938B0C36-2292-477E-ACF0-8A8A48E2E544}" srcOrd="0" destOrd="0" presId="urn:microsoft.com/office/officeart/2005/8/layout/equation2"/>
    <dgm:cxn modelId="{23C80619-1A3D-41EF-9218-8867968BE1CC}" srcId="{32F48BCD-089B-4939-A222-1B13B8C9E41F}" destId="{E7F1DD88-0940-49F0-A505-03CBE8C05B86}" srcOrd="2" destOrd="0" parTransId="{765901E6-2E58-4F16-8E6E-59303D054760}" sibTransId="{6E9A084F-FA83-4E88-8445-3B477EE298DA}"/>
    <dgm:cxn modelId="{02A933F2-C5CC-40FD-945B-335EC0A5D694}" type="presOf" srcId="{5284BFF2-1F2D-42A0-8AD9-6078FF3C87C1}" destId="{F16846BC-57B0-4119-9106-0024D0E182F1}" srcOrd="1" destOrd="0" presId="urn:microsoft.com/office/officeart/2005/8/layout/equation2"/>
    <dgm:cxn modelId="{BC826E73-BADC-4E01-B7AC-D2176B24B8A7}" type="presOf" srcId="{32F48BCD-089B-4939-A222-1B13B8C9E41F}" destId="{BB41600A-A470-4F01-8F01-BA996F9EE4F0}" srcOrd="0" destOrd="0" presId="urn:microsoft.com/office/officeart/2005/8/layout/equation2"/>
    <dgm:cxn modelId="{100F5082-309F-4DAA-B63C-6C83F7F95127}" type="presOf" srcId="{4FD5A5C6-F950-4340-A0C0-EA6D2AFEC4F0}" destId="{8562C548-1793-4441-AD60-3FC2CF1D5FF0}" srcOrd="0" destOrd="0" presId="urn:microsoft.com/office/officeart/2005/8/layout/equation2"/>
    <dgm:cxn modelId="{61B3F81D-0764-4D2B-8BC8-160A01B62A10}" type="presOf" srcId="{5284BFF2-1F2D-42A0-8AD9-6078FF3C87C1}" destId="{51818A63-8A8F-4BC8-B15E-2A6D2A555CFE}" srcOrd="0" destOrd="0" presId="urn:microsoft.com/office/officeart/2005/8/layout/equation2"/>
    <dgm:cxn modelId="{20D0530A-9A64-4F08-A0F0-89F92D99BF92}" type="presOf" srcId="{5A1E1D0D-F210-41E8-B26E-4296AF6DD323}" destId="{1D3B4711-8B63-40D5-82EB-2461A39DF6BE}" srcOrd="0" destOrd="0" presId="urn:microsoft.com/office/officeart/2005/8/layout/equation2"/>
    <dgm:cxn modelId="{0E1EC863-F0E9-4FD2-8281-24EB4C664F52}" type="presParOf" srcId="{BB41600A-A470-4F01-8F01-BA996F9EE4F0}" destId="{D9815396-4850-4DDD-BE3C-470FEA86A32E}" srcOrd="0" destOrd="0" presId="urn:microsoft.com/office/officeart/2005/8/layout/equation2"/>
    <dgm:cxn modelId="{C24D9E3D-DF46-47C5-AD69-35272A2CDEC4}" type="presParOf" srcId="{D9815396-4850-4DDD-BE3C-470FEA86A32E}" destId="{778C6E0E-1226-4A4A-A364-E85065E6548B}" srcOrd="0" destOrd="0" presId="urn:microsoft.com/office/officeart/2005/8/layout/equation2"/>
    <dgm:cxn modelId="{826B9434-2323-4DA4-81DB-8B680F33EA72}" type="presParOf" srcId="{D9815396-4850-4DDD-BE3C-470FEA86A32E}" destId="{C87A80E5-0FCF-4C38-B5D3-5FD661AB7C46}" srcOrd="1" destOrd="0" presId="urn:microsoft.com/office/officeart/2005/8/layout/equation2"/>
    <dgm:cxn modelId="{7CE31AFC-276E-4AB9-9F27-E07DF7E96AC9}" type="presParOf" srcId="{D9815396-4850-4DDD-BE3C-470FEA86A32E}" destId="{1D3B4711-8B63-40D5-82EB-2461A39DF6BE}" srcOrd="2" destOrd="0" presId="urn:microsoft.com/office/officeart/2005/8/layout/equation2"/>
    <dgm:cxn modelId="{01DE74DC-07E6-47F8-AB50-57E8D04E3ED3}" type="presParOf" srcId="{D9815396-4850-4DDD-BE3C-470FEA86A32E}" destId="{8DE9AC48-9EF6-493E-AC2D-B6296793931D}" srcOrd="3" destOrd="0" presId="urn:microsoft.com/office/officeart/2005/8/layout/equation2"/>
    <dgm:cxn modelId="{35B5DE21-EA6A-434A-945F-E6D4342FA5C7}" type="presParOf" srcId="{D9815396-4850-4DDD-BE3C-470FEA86A32E}" destId="{8562C548-1793-4441-AD60-3FC2CF1D5FF0}" srcOrd="4" destOrd="0" presId="urn:microsoft.com/office/officeart/2005/8/layout/equation2"/>
    <dgm:cxn modelId="{43ED8A61-6132-4660-94BE-D18C30CA4865}" type="presParOf" srcId="{BB41600A-A470-4F01-8F01-BA996F9EE4F0}" destId="{51818A63-8A8F-4BC8-B15E-2A6D2A555CFE}" srcOrd="1" destOrd="0" presId="urn:microsoft.com/office/officeart/2005/8/layout/equation2"/>
    <dgm:cxn modelId="{F7FFE6FB-8F43-4FF4-A1B5-45C20F71D97B}" type="presParOf" srcId="{51818A63-8A8F-4BC8-B15E-2A6D2A555CFE}" destId="{F16846BC-57B0-4119-9106-0024D0E182F1}" srcOrd="0" destOrd="0" presId="urn:microsoft.com/office/officeart/2005/8/layout/equation2"/>
    <dgm:cxn modelId="{11259FB1-F5A5-4E8C-9840-D05D724B1F3C}" type="presParOf" srcId="{BB41600A-A470-4F01-8F01-BA996F9EE4F0}" destId="{938B0C36-2292-477E-ACF0-8A8A48E2E54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7E51A-1365-42EE-A5F0-2749199DDBBC}">
      <dsp:nvSpPr>
        <dsp:cNvPr id="0" name=""/>
        <dsp:cNvSpPr/>
      </dsp:nvSpPr>
      <dsp:spPr>
        <a:xfrm>
          <a:off x="473000" y="4507"/>
          <a:ext cx="2822149" cy="1411074"/>
        </a:xfrm>
        <a:prstGeom prst="roundRect">
          <a:avLst>
            <a:gd name="adj" fmla="val 10000"/>
          </a:avLst>
        </a:prstGeom>
        <a:solidFill>
          <a:srgbClr val="2EBF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none" kern="1200" dirty="0" smtClean="0"/>
            <a:t>What is the NDP? </a:t>
          </a:r>
          <a:endParaRPr lang="en-US" sz="3600" u="none" kern="1200" dirty="0"/>
        </a:p>
      </dsp:txBody>
      <dsp:txXfrm>
        <a:off x="514329" y="45836"/>
        <a:ext cx="2739491" cy="1328416"/>
      </dsp:txXfrm>
    </dsp:sp>
    <dsp:sp modelId="{A851C681-B41F-407B-865D-36693FBE8786}">
      <dsp:nvSpPr>
        <dsp:cNvPr id="0" name=""/>
        <dsp:cNvSpPr/>
      </dsp:nvSpPr>
      <dsp:spPr>
        <a:xfrm>
          <a:off x="755215" y="1415582"/>
          <a:ext cx="282214" cy="1058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305"/>
              </a:lnTo>
              <a:lnTo>
                <a:pt x="282214" y="1058305"/>
              </a:lnTo>
            </a:path>
          </a:pathLst>
        </a:custGeom>
        <a:noFill/>
        <a:ln w="12700" cap="flat" cmpd="sng" algn="ctr">
          <a:solidFill>
            <a:srgbClr val="889D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61344-9678-4C68-903F-396D1E7A2CDA}">
      <dsp:nvSpPr>
        <dsp:cNvPr id="0" name=""/>
        <dsp:cNvSpPr/>
      </dsp:nvSpPr>
      <dsp:spPr>
        <a:xfrm>
          <a:off x="1037430" y="1768350"/>
          <a:ext cx="2257719" cy="141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EBF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Negotiated discount program that leverages the </a:t>
          </a:r>
          <a:br>
            <a:rPr lang="en-US" sz="1500" kern="1200" dirty="0" smtClean="0"/>
          </a:br>
          <a:r>
            <a:rPr lang="en-US" sz="1500" kern="1200" dirty="0" smtClean="0"/>
            <a:t>collective buying power of </a:t>
          </a:r>
          <a:br>
            <a:rPr lang="en-US" sz="1500" kern="1200" dirty="0" smtClean="0"/>
          </a:br>
          <a:r>
            <a:rPr lang="en-US" sz="1500" kern="1200" dirty="0" smtClean="0"/>
            <a:t>Member Co-ops.</a:t>
          </a:r>
          <a:endParaRPr lang="en-US" sz="1500" kern="1200" dirty="0"/>
        </a:p>
      </dsp:txBody>
      <dsp:txXfrm>
        <a:off x="1078759" y="1809679"/>
        <a:ext cx="2175061" cy="1328416"/>
      </dsp:txXfrm>
    </dsp:sp>
    <dsp:sp modelId="{8286120A-63DB-4D2A-8B99-DD002CE249B5}">
      <dsp:nvSpPr>
        <dsp:cNvPr id="0" name=""/>
        <dsp:cNvSpPr/>
      </dsp:nvSpPr>
      <dsp:spPr>
        <a:xfrm>
          <a:off x="755215" y="1415582"/>
          <a:ext cx="282214" cy="282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149"/>
              </a:lnTo>
              <a:lnTo>
                <a:pt x="282214" y="2822149"/>
              </a:lnTo>
            </a:path>
          </a:pathLst>
        </a:custGeom>
        <a:noFill/>
        <a:ln w="12700" cap="flat" cmpd="sng" algn="ctr">
          <a:solidFill>
            <a:srgbClr val="889D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2634B-ADE0-4FCD-8983-8CD543EDDCB5}">
      <dsp:nvSpPr>
        <dsp:cNvPr id="0" name=""/>
        <dsp:cNvSpPr/>
      </dsp:nvSpPr>
      <dsp:spPr>
        <a:xfrm>
          <a:off x="1037430" y="3532193"/>
          <a:ext cx="2257719" cy="141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EBF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Wide variety of nationally recognized companies that offer savings!</a:t>
          </a:r>
          <a:endParaRPr lang="en-US" sz="1500" kern="1200" dirty="0"/>
        </a:p>
      </dsp:txBody>
      <dsp:txXfrm>
        <a:off x="1078759" y="3573522"/>
        <a:ext cx="2175061" cy="1328416"/>
      </dsp:txXfrm>
    </dsp:sp>
    <dsp:sp modelId="{1E6E6047-F795-407E-875B-7C59488D9866}">
      <dsp:nvSpPr>
        <dsp:cNvPr id="0" name=""/>
        <dsp:cNvSpPr/>
      </dsp:nvSpPr>
      <dsp:spPr>
        <a:xfrm>
          <a:off x="4000687" y="4507"/>
          <a:ext cx="2822149" cy="141107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How does NDP Work?</a:t>
          </a:r>
          <a:endParaRPr lang="en-US" sz="3600" kern="1200" dirty="0"/>
        </a:p>
      </dsp:txBody>
      <dsp:txXfrm>
        <a:off x="4042016" y="45836"/>
        <a:ext cx="2739491" cy="1328416"/>
      </dsp:txXfrm>
    </dsp:sp>
    <dsp:sp modelId="{90D2A958-2803-47E1-A65C-B1C65D606861}">
      <dsp:nvSpPr>
        <dsp:cNvPr id="0" name=""/>
        <dsp:cNvSpPr/>
      </dsp:nvSpPr>
      <dsp:spPr>
        <a:xfrm>
          <a:off x="4282902" y="1415582"/>
          <a:ext cx="282214" cy="1058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305"/>
              </a:lnTo>
              <a:lnTo>
                <a:pt x="282214" y="1058305"/>
              </a:lnTo>
            </a:path>
          </a:pathLst>
        </a:custGeom>
        <a:noFill/>
        <a:ln w="12700" cap="flat" cmpd="sng" algn="ctr">
          <a:solidFill>
            <a:srgbClr val="889D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E70F7-67FC-4435-BA6C-1A89AB42FE7E}">
      <dsp:nvSpPr>
        <dsp:cNvPr id="0" name=""/>
        <dsp:cNvSpPr/>
      </dsp:nvSpPr>
      <dsp:spPr>
        <a:xfrm>
          <a:off x="4565117" y="1768350"/>
          <a:ext cx="2257719" cy="141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Access the NDP page via Cooperative.com</a:t>
          </a:r>
          <a:endParaRPr lang="en-US" sz="1500" kern="1200" dirty="0"/>
        </a:p>
      </dsp:txBody>
      <dsp:txXfrm>
        <a:off x="4606446" y="1809679"/>
        <a:ext cx="2175061" cy="1328416"/>
      </dsp:txXfrm>
    </dsp:sp>
    <dsp:sp modelId="{AF63D3A3-F629-4104-BA42-714306DE30C0}">
      <dsp:nvSpPr>
        <dsp:cNvPr id="0" name=""/>
        <dsp:cNvSpPr/>
      </dsp:nvSpPr>
      <dsp:spPr>
        <a:xfrm>
          <a:off x="4282902" y="1415582"/>
          <a:ext cx="258463" cy="2826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656"/>
              </a:lnTo>
              <a:lnTo>
                <a:pt x="258463" y="2826656"/>
              </a:lnTo>
            </a:path>
          </a:pathLst>
        </a:custGeom>
        <a:noFill/>
        <a:ln w="12700" cap="flat" cmpd="sng" algn="ctr">
          <a:solidFill>
            <a:srgbClr val="889D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38305-DEE1-41F9-B98D-A001E4672F00}">
      <dsp:nvSpPr>
        <dsp:cNvPr id="0" name=""/>
        <dsp:cNvSpPr/>
      </dsp:nvSpPr>
      <dsp:spPr>
        <a:xfrm>
          <a:off x="4541365" y="3536701"/>
          <a:ext cx="2257719" cy="141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Product and service discounts from nearly 100 participating businesses</a:t>
          </a:r>
          <a:endParaRPr lang="en-US" sz="1500" kern="1200" dirty="0"/>
        </a:p>
      </dsp:txBody>
      <dsp:txXfrm>
        <a:off x="4582694" y="3578030"/>
        <a:ext cx="2175061" cy="1328416"/>
      </dsp:txXfrm>
    </dsp:sp>
    <dsp:sp modelId="{46B49D11-FD61-425C-9176-E102DFC25C73}">
      <dsp:nvSpPr>
        <dsp:cNvPr id="0" name=""/>
        <dsp:cNvSpPr/>
      </dsp:nvSpPr>
      <dsp:spPr>
        <a:xfrm>
          <a:off x="7528373" y="4507"/>
          <a:ext cx="2822149" cy="14110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Who can use NDP?</a:t>
          </a:r>
          <a:endParaRPr lang="en-US" sz="3600" kern="1200" dirty="0"/>
        </a:p>
      </dsp:txBody>
      <dsp:txXfrm>
        <a:off x="7569702" y="45836"/>
        <a:ext cx="2739491" cy="1328416"/>
      </dsp:txXfrm>
    </dsp:sp>
    <dsp:sp modelId="{846F4DD2-7479-4B90-BE4F-BC3530286B38}">
      <dsp:nvSpPr>
        <dsp:cNvPr id="0" name=""/>
        <dsp:cNvSpPr/>
      </dsp:nvSpPr>
      <dsp:spPr>
        <a:xfrm>
          <a:off x="7810588" y="1415582"/>
          <a:ext cx="282214" cy="1058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305"/>
              </a:lnTo>
              <a:lnTo>
                <a:pt x="282214" y="1058305"/>
              </a:lnTo>
            </a:path>
          </a:pathLst>
        </a:custGeom>
        <a:noFill/>
        <a:ln w="12700" cap="flat" cmpd="sng" algn="ctr">
          <a:solidFill>
            <a:srgbClr val="889D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BD490-896D-45FC-BD5A-3AA7BE881DB9}">
      <dsp:nvSpPr>
        <dsp:cNvPr id="0" name=""/>
        <dsp:cNvSpPr/>
      </dsp:nvSpPr>
      <dsp:spPr>
        <a:xfrm>
          <a:off x="8092803" y="1768350"/>
          <a:ext cx="2257719" cy="141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 Member Co-op Employees including Board Members </a:t>
          </a:r>
          <a:endParaRPr lang="en-US" sz="1500" kern="1200" dirty="0"/>
        </a:p>
      </dsp:txBody>
      <dsp:txXfrm>
        <a:off x="8134132" y="1809679"/>
        <a:ext cx="2175061" cy="1328416"/>
      </dsp:txXfrm>
    </dsp:sp>
    <dsp:sp modelId="{EFF1F71E-6C52-4D9A-8FCE-0E50F2FA0F6C}">
      <dsp:nvSpPr>
        <dsp:cNvPr id="0" name=""/>
        <dsp:cNvSpPr/>
      </dsp:nvSpPr>
      <dsp:spPr>
        <a:xfrm>
          <a:off x="7810588" y="1415582"/>
          <a:ext cx="282214" cy="282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149"/>
              </a:lnTo>
              <a:lnTo>
                <a:pt x="282214" y="2822149"/>
              </a:lnTo>
            </a:path>
          </a:pathLst>
        </a:custGeom>
        <a:noFill/>
        <a:ln w="12700" cap="flat" cmpd="sng" algn="ctr">
          <a:solidFill>
            <a:srgbClr val="889D9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0975B-BECA-43C0-B19A-30DF161F51BB}">
      <dsp:nvSpPr>
        <dsp:cNvPr id="0" name=""/>
        <dsp:cNvSpPr/>
      </dsp:nvSpPr>
      <dsp:spPr>
        <a:xfrm>
          <a:off x="8092803" y="3532193"/>
          <a:ext cx="2257719" cy="141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Discount program is mainly for business needs </a:t>
          </a:r>
          <a:r>
            <a:rPr lang="en-US" sz="1500" i="1" kern="1200" dirty="0" smtClean="0"/>
            <a:t>(some personal programs)</a:t>
          </a:r>
          <a:endParaRPr lang="en-US" sz="1500" i="1" kern="1200" dirty="0"/>
        </a:p>
      </dsp:txBody>
      <dsp:txXfrm>
        <a:off x="8134132" y="3573522"/>
        <a:ext cx="2175061" cy="1328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5D5E7-C218-4396-86B9-AE3BAD29503A}">
      <dsp:nvSpPr>
        <dsp:cNvPr id="0" name=""/>
        <dsp:cNvSpPr/>
      </dsp:nvSpPr>
      <dsp:spPr>
        <a:xfrm>
          <a:off x="3285710" y="3367701"/>
          <a:ext cx="2378828" cy="2050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Save Co-ops Money  </a:t>
          </a:r>
          <a:br>
            <a:rPr lang="en-US" sz="1600" b="1" u="sng" kern="1200" dirty="0" smtClean="0"/>
          </a:br>
          <a:r>
            <a:rPr lang="en-US" sz="1300" kern="1200" dirty="0" smtClean="0"/>
            <a:t>Offers deeper discounts, cost savings and value added services on cooperative’s procurement transactions</a:t>
          </a:r>
          <a:endParaRPr lang="en-US" sz="1300" kern="1200" dirty="0"/>
        </a:p>
      </dsp:txBody>
      <dsp:txXfrm>
        <a:off x="3654859" y="3685972"/>
        <a:ext cx="1640530" cy="1414423"/>
      </dsp:txXfrm>
    </dsp:sp>
    <dsp:sp modelId="{1683B2FF-0C24-49B9-AAF4-10FB2A8B3466}">
      <dsp:nvSpPr>
        <dsp:cNvPr id="0" name=""/>
        <dsp:cNvSpPr/>
      </dsp:nvSpPr>
      <dsp:spPr>
        <a:xfrm>
          <a:off x="3347509" y="4273160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3E0F0-11BC-4240-920C-73E9EA8019F6}">
      <dsp:nvSpPr>
        <dsp:cNvPr id="0" name=""/>
        <dsp:cNvSpPr/>
      </dsp:nvSpPr>
      <dsp:spPr>
        <a:xfrm>
          <a:off x="1252277" y="2266086"/>
          <a:ext cx="2378828" cy="20509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B26B8-065B-4BF5-98D7-E9504780D4BB}">
      <dsp:nvSpPr>
        <dsp:cNvPr id="0" name=""/>
        <dsp:cNvSpPr/>
      </dsp:nvSpPr>
      <dsp:spPr>
        <a:xfrm>
          <a:off x="2871743" y="4046118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EBF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091FA-5A83-42A6-B6C4-BB9850C7D71B}">
      <dsp:nvSpPr>
        <dsp:cNvPr id="0" name=""/>
        <dsp:cNvSpPr/>
      </dsp:nvSpPr>
      <dsp:spPr>
        <a:xfrm>
          <a:off x="5312371" y="2241702"/>
          <a:ext cx="2378828" cy="20509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Provide Procurement Focus </a:t>
          </a:r>
          <a:br>
            <a:rPr lang="en-US" sz="1600" b="1" u="sng" kern="1200" dirty="0" smtClean="0"/>
          </a:br>
          <a:r>
            <a:rPr lang="en-US" sz="1300" kern="1200" dirty="0" smtClean="0"/>
            <a:t>Pools the collective buying power of cooperative members for their Indirect procurements needs</a:t>
          </a:r>
          <a:endParaRPr lang="en-US" sz="1300" kern="1200" dirty="0"/>
        </a:p>
      </dsp:txBody>
      <dsp:txXfrm>
        <a:off x="5681520" y="2559973"/>
        <a:ext cx="1640530" cy="1414423"/>
      </dsp:txXfrm>
    </dsp:sp>
    <dsp:sp modelId="{3FB2093B-DCD5-4388-A1C2-07D30261F27E}">
      <dsp:nvSpPr>
        <dsp:cNvPr id="0" name=""/>
        <dsp:cNvSpPr/>
      </dsp:nvSpPr>
      <dsp:spPr>
        <a:xfrm>
          <a:off x="7387185" y="3139343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9FF58-DAEA-49E1-9EBE-9A73A1F45376}">
      <dsp:nvSpPr>
        <dsp:cNvPr id="0" name=""/>
        <dsp:cNvSpPr/>
      </dsp:nvSpPr>
      <dsp:spPr>
        <a:xfrm>
          <a:off x="7339032" y="3367701"/>
          <a:ext cx="2378828" cy="20509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D23FC-3B08-475C-80C4-F21AA55DEF36}">
      <dsp:nvSpPr>
        <dsp:cNvPr id="0" name=""/>
        <dsp:cNvSpPr/>
      </dsp:nvSpPr>
      <dsp:spPr>
        <a:xfrm>
          <a:off x="7797643" y="3384641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323D0-5C36-4A7A-B549-3A61DA9E2765}">
      <dsp:nvSpPr>
        <dsp:cNvPr id="0" name=""/>
        <dsp:cNvSpPr/>
      </dsp:nvSpPr>
      <dsp:spPr>
        <a:xfrm>
          <a:off x="3285710" y="1120580"/>
          <a:ext cx="2378828" cy="20509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Target </a:t>
          </a:r>
          <a:br>
            <a:rPr lang="en-US" sz="1600" b="1" u="sng" kern="1200" dirty="0" smtClean="0"/>
          </a:br>
          <a:r>
            <a:rPr lang="en-US" sz="1600" b="1" u="sng" kern="1200" dirty="0" smtClean="0"/>
            <a:t>Audience </a:t>
          </a:r>
          <a:br>
            <a:rPr lang="en-US" sz="1600" b="1" u="sng" kern="1200" dirty="0" smtClean="0"/>
          </a:br>
          <a:r>
            <a:rPr lang="en-US" sz="1300" kern="1200" dirty="0" smtClean="0"/>
            <a:t>Available to all member cooperatives mainly for business use, but some programs can be used for personal use</a:t>
          </a:r>
          <a:endParaRPr lang="en-US" sz="1300" kern="1200" dirty="0"/>
        </a:p>
      </dsp:txBody>
      <dsp:txXfrm>
        <a:off x="3654859" y="1438851"/>
        <a:ext cx="1640530" cy="1414423"/>
      </dsp:txXfrm>
    </dsp:sp>
    <dsp:sp modelId="{ADB7C506-864F-4414-96F5-191F59691EEE}">
      <dsp:nvSpPr>
        <dsp:cNvPr id="0" name=""/>
        <dsp:cNvSpPr/>
      </dsp:nvSpPr>
      <dsp:spPr>
        <a:xfrm>
          <a:off x="4898404" y="1165013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EC795-AD9E-4D06-A742-A3EBE35568BB}">
      <dsp:nvSpPr>
        <dsp:cNvPr id="0" name=""/>
        <dsp:cNvSpPr/>
      </dsp:nvSpPr>
      <dsp:spPr>
        <a:xfrm>
          <a:off x="5312371" y="0"/>
          <a:ext cx="2378828" cy="20509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F1E2A-4F67-49D5-86B3-F8E0EA8FA942}">
      <dsp:nvSpPr>
        <dsp:cNvPr id="0" name=""/>
        <dsp:cNvSpPr/>
      </dsp:nvSpPr>
      <dsp:spPr>
        <a:xfrm>
          <a:off x="5382635" y="900582"/>
          <a:ext cx="278517" cy="2400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6E0E-1226-4A4A-A364-E85065E6548B}">
      <dsp:nvSpPr>
        <dsp:cNvPr id="0" name=""/>
        <dsp:cNvSpPr/>
      </dsp:nvSpPr>
      <dsp:spPr>
        <a:xfrm>
          <a:off x="1659042" y="1681"/>
          <a:ext cx="1588444" cy="1588444"/>
        </a:xfrm>
        <a:prstGeom prst="ellipse">
          <a:avLst/>
        </a:prstGeom>
        <a:solidFill>
          <a:srgbClr val="2EBF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NDP Supplier </a:t>
          </a:r>
          <a:r>
            <a:rPr lang="en-US" sz="2300" b="1" u="sng" kern="1200" dirty="0" smtClean="0"/>
            <a:t> </a:t>
          </a:r>
          <a:endParaRPr lang="en-US" sz="2300" b="1" u="sng" kern="1200" dirty="0"/>
        </a:p>
      </dsp:txBody>
      <dsp:txXfrm>
        <a:off x="1891664" y="234303"/>
        <a:ext cx="1123200" cy="1123200"/>
      </dsp:txXfrm>
    </dsp:sp>
    <dsp:sp modelId="{1D3B4711-8B63-40D5-82EB-2461A39DF6BE}">
      <dsp:nvSpPr>
        <dsp:cNvPr id="0" name=""/>
        <dsp:cNvSpPr/>
      </dsp:nvSpPr>
      <dsp:spPr>
        <a:xfrm>
          <a:off x="1992615" y="1719107"/>
          <a:ext cx="921298" cy="92129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14733" y="2071411"/>
        <a:ext cx="677062" cy="216690"/>
      </dsp:txXfrm>
    </dsp:sp>
    <dsp:sp modelId="{8562C548-1793-4441-AD60-3FC2CF1D5FF0}">
      <dsp:nvSpPr>
        <dsp:cNvPr id="0" name=""/>
        <dsp:cNvSpPr/>
      </dsp:nvSpPr>
      <dsp:spPr>
        <a:xfrm>
          <a:off x="1659042" y="2769387"/>
          <a:ext cx="1588444" cy="158844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NDP Program Admin</a:t>
          </a:r>
          <a:endParaRPr lang="en-US" sz="2300" b="1" kern="1200" dirty="0"/>
        </a:p>
      </dsp:txBody>
      <dsp:txXfrm>
        <a:off x="1891664" y="3002009"/>
        <a:ext cx="1123200" cy="1123200"/>
      </dsp:txXfrm>
    </dsp:sp>
    <dsp:sp modelId="{51818A63-8A8F-4BC8-B15E-2A6D2A555CFE}">
      <dsp:nvSpPr>
        <dsp:cNvPr id="0" name=""/>
        <dsp:cNvSpPr/>
      </dsp:nvSpPr>
      <dsp:spPr>
        <a:xfrm>
          <a:off x="3485754" y="1884306"/>
          <a:ext cx="505125" cy="590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485754" y="2002486"/>
        <a:ext cx="353588" cy="354541"/>
      </dsp:txXfrm>
    </dsp:sp>
    <dsp:sp modelId="{938B0C36-2292-477E-ACF0-8A8A48E2E544}">
      <dsp:nvSpPr>
        <dsp:cNvPr id="0" name=""/>
        <dsp:cNvSpPr/>
      </dsp:nvSpPr>
      <dsp:spPr>
        <a:xfrm>
          <a:off x="4200554" y="591312"/>
          <a:ext cx="3176889" cy="317688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u="none" kern="1200" dirty="0" smtClean="0"/>
            <a:t>Co-op Member </a:t>
          </a:r>
          <a:r>
            <a:rPr lang="en-US" sz="4600" b="1" u="sng" kern="1200" dirty="0" smtClean="0"/>
            <a:t>Success!</a:t>
          </a:r>
          <a:endParaRPr lang="en-US" sz="4600" b="1" u="sng" kern="1200" dirty="0"/>
        </a:p>
      </dsp:txBody>
      <dsp:txXfrm>
        <a:off x="4665799" y="1056557"/>
        <a:ext cx="2246399" cy="224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814A3-72E1-3943-BE42-D1C8BC611C7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DA2A-51FC-214B-B910-AF601010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5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0322" y="2014537"/>
            <a:ext cx="9144000" cy="2100263"/>
          </a:xfrm>
        </p:spPr>
        <p:txBody>
          <a:bodyPr lIns="0" tIns="0" rIns="0" anchor="b" anchorCtr="0"/>
          <a:lstStyle>
            <a:lvl1pPr algn="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0322" y="4212191"/>
            <a:ext cx="9144000" cy="104560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01711" y="6243320"/>
            <a:ext cx="1852611" cy="365125"/>
          </a:xfrm>
          <a:prstGeom prst="rect">
            <a:avLst/>
          </a:prstGeom>
        </p:spPr>
        <p:txBody>
          <a:bodyPr/>
          <a:lstStyle/>
          <a:p>
            <a:fld id="{8F205B49-6B55-8648-B204-2004A0C66CA2}" type="datetime4">
              <a:rPr lang="en-US" smtClean="0"/>
              <a:t>November 28, 2018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15347" y="342899"/>
            <a:ext cx="7038975" cy="573087"/>
          </a:xfrm>
        </p:spPr>
        <p:txBody>
          <a:bodyPr rIns="0"/>
          <a:lstStyle>
            <a:lvl1pPr marL="0" indent="0" algn="r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r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Report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0322" y="5922645"/>
            <a:ext cx="9144000" cy="320675"/>
          </a:xfrm>
        </p:spPr>
        <p:txBody>
          <a:bodyPr tIns="0" rIns="0" bIns="0" anchor="b" anchorCtr="0">
            <a:noAutofit/>
          </a:bodyPr>
          <a:lstStyle>
            <a:lvl1pPr marL="0" indent="0" algn="r">
              <a:buFontTx/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27401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2796C85-7915-4F56-8837-858996F6537C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068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7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0322" y="2014537"/>
            <a:ext cx="9144000" cy="2100263"/>
          </a:xfrm>
        </p:spPr>
        <p:txBody>
          <a:bodyPr lIns="0" tIns="0" rIns="0" anchor="b" anchorCtr="0"/>
          <a:lstStyle>
            <a:lvl1pPr algn="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0322" y="4212191"/>
            <a:ext cx="9144000" cy="104560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01711" y="6243320"/>
            <a:ext cx="1852611" cy="365125"/>
          </a:xfrm>
          <a:prstGeom prst="rect">
            <a:avLst/>
          </a:prstGeom>
        </p:spPr>
        <p:txBody>
          <a:bodyPr/>
          <a:lstStyle/>
          <a:p>
            <a:fld id="{8F205B49-6B55-8648-B204-2004A0C66CA2}" type="datetime4">
              <a:rPr lang="en-US" smtClean="0"/>
              <a:t>November 28, 2018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15347" y="342899"/>
            <a:ext cx="7038975" cy="573087"/>
          </a:xfrm>
        </p:spPr>
        <p:txBody>
          <a:bodyPr rIns="0"/>
          <a:lstStyle>
            <a:lvl1pPr marL="0" indent="0" algn="r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r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Report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0322" y="5922645"/>
            <a:ext cx="9144000" cy="320675"/>
          </a:xfrm>
        </p:spPr>
        <p:txBody>
          <a:bodyPr tIns="0" rIns="0" bIns="0" anchor="b" anchorCtr="0">
            <a:noAutofit/>
          </a:bodyPr>
          <a:lstStyle>
            <a:lvl1pPr marL="0" indent="0" algn="r">
              <a:buFontTx/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541453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1013047" cy="105156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0080" y="2009774"/>
            <a:ext cx="11014710" cy="371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80" y="1370807"/>
            <a:ext cx="11013046" cy="476250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852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080" y="1373187"/>
            <a:ext cx="5383212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071688"/>
            <a:ext cx="53832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0" y="1373187"/>
            <a:ext cx="5387977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0" y="2071688"/>
            <a:ext cx="53879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4" cy="104774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945165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2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780FBB-DC24-485C-A239-E7CBEE103383}"/>
              </a:ext>
            </a:extLst>
          </p:cNvPr>
          <p:cNvSpPr/>
          <p:nvPr userDrawn="1"/>
        </p:nvSpPr>
        <p:spPr>
          <a:xfrm>
            <a:off x="0" y="0"/>
            <a:ext cx="12192000" cy="1088136"/>
          </a:xfrm>
          <a:prstGeom prst="rect">
            <a:avLst/>
          </a:prstGeom>
          <a:solidFill>
            <a:srgbClr val="88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5" cy="1051560"/>
          </a:xfrm>
          <a:ln>
            <a:noFill/>
          </a:ln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011680"/>
            <a:ext cx="10945878" cy="3721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80" y="1371600"/>
            <a:ext cx="10944224" cy="476250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538E261-0042-41E6-8F92-D6A131CB1650}"/>
              </a:ext>
            </a:extLst>
          </p:cNvPr>
          <p:cNvCxnSpPr/>
          <p:nvPr userDrawn="1"/>
        </p:nvCxnSpPr>
        <p:spPr>
          <a:xfrm>
            <a:off x="640080" y="1051560"/>
            <a:ext cx="10945368" cy="0"/>
          </a:xfrm>
          <a:prstGeom prst="line">
            <a:avLst/>
          </a:prstGeom>
          <a:ln w="28575">
            <a:solidFill>
              <a:srgbClr val="889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DD8361-3FEF-404D-ABEE-7DD018092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906" cy="68686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080" y="1371600"/>
            <a:ext cx="5383212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075688"/>
            <a:ext cx="53832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0" y="1371600"/>
            <a:ext cx="5387977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0" y="2075688"/>
            <a:ext cx="53879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4" cy="105156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2E0BF3D-7875-4879-B986-15FBBEEB9467}"/>
              </a:ext>
            </a:extLst>
          </p:cNvPr>
          <p:cNvCxnSpPr/>
          <p:nvPr userDrawn="1"/>
        </p:nvCxnSpPr>
        <p:spPr>
          <a:xfrm>
            <a:off x="638936" y="1051560"/>
            <a:ext cx="10945368" cy="0"/>
          </a:xfrm>
          <a:prstGeom prst="line">
            <a:avLst/>
          </a:prstGeom>
          <a:ln w="28575">
            <a:solidFill>
              <a:srgbClr val="889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52E4FF-F7A5-4A0C-BE33-D23721AC6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906" cy="6868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6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599C2C0-37C0-417C-98FB-604272B27B54}"/>
              </a:ext>
            </a:extLst>
          </p:cNvPr>
          <p:cNvCxnSpPr/>
          <p:nvPr userDrawn="1"/>
        </p:nvCxnSpPr>
        <p:spPr>
          <a:xfrm>
            <a:off x="638936" y="1051560"/>
            <a:ext cx="10945368" cy="0"/>
          </a:xfrm>
          <a:prstGeom prst="line">
            <a:avLst/>
          </a:prstGeom>
          <a:ln w="28575">
            <a:solidFill>
              <a:srgbClr val="889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C93ECB-0F02-43DB-9CF2-F2F9593366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1013047" cy="105156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0080" y="2009774"/>
            <a:ext cx="11014710" cy="371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80" y="1370807"/>
            <a:ext cx="11013046" cy="476250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852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5911702"/>
          </a:xfrm>
          <a:prstGeom prst="rect">
            <a:avLst/>
          </a:prstGeom>
          <a:solidFill>
            <a:srgbClr val="889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7944D2B-6683-4142-8E6B-C38CDA5BB2C5}"/>
              </a:ext>
            </a:extLst>
          </p:cNvPr>
          <p:cNvCxnSpPr/>
          <p:nvPr userDrawn="1"/>
        </p:nvCxnSpPr>
        <p:spPr>
          <a:xfrm>
            <a:off x="638936" y="1051560"/>
            <a:ext cx="10945368" cy="0"/>
          </a:xfrm>
          <a:prstGeom prst="line">
            <a:avLst/>
          </a:prstGeom>
          <a:ln w="28575">
            <a:solidFill>
              <a:srgbClr val="889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0322" y="2014537"/>
            <a:ext cx="9144000" cy="2100263"/>
          </a:xfrm>
        </p:spPr>
        <p:txBody>
          <a:bodyPr lIns="0" tIns="0" rIns="0" anchor="b" anchorCtr="0"/>
          <a:lstStyle>
            <a:lvl1pPr algn="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0322" y="4212191"/>
            <a:ext cx="9144000" cy="104560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01711" y="6243320"/>
            <a:ext cx="1852611" cy="365125"/>
          </a:xfrm>
          <a:prstGeom prst="rect">
            <a:avLst/>
          </a:prstGeom>
        </p:spPr>
        <p:txBody>
          <a:bodyPr/>
          <a:lstStyle/>
          <a:p>
            <a:fld id="{8F205B49-6B55-8648-B204-2004A0C66CA2}" type="datetime4">
              <a:rPr lang="en-US" smtClean="0"/>
              <a:t>November 28, 2018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15347" y="342899"/>
            <a:ext cx="7038975" cy="573087"/>
          </a:xfrm>
        </p:spPr>
        <p:txBody>
          <a:bodyPr rIns="0"/>
          <a:lstStyle>
            <a:lvl1pPr marL="0" indent="0" algn="r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r">
              <a:buFontTx/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Report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410322" y="5922645"/>
            <a:ext cx="9144000" cy="320675"/>
          </a:xfrm>
        </p:spPr>
        <p:txBody>
          <a:bodyPr tIns="0" rIns="0" bIns="0" anchor="b" anchorCtr="0">
            <a:noAutofit/>
          </a:bodyPr>
          <a:lstStyle>
            <a:lvl1pPr marL="0" indent="0" algn="r">
              <a:buFontTx/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</p:spTree>
    <p:extLst>
      <p:ext uri="{BB962C8B-B14F-4D97-AF65-F5344CB8AC3E}">
        <p14:creationId xmlns:p14="http://schemas.microsoft.com/office/powerpoint/2010/main" val="2277476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1013047" cy="105156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0080" y="2009774"/>
            <a:ext cx="11014710" cy="371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80" y="1370807"/>
            <a:ext cx="11013046" cy="476250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852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96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080" y="1373187"/>
            <a:ext cx="5383212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071688"/>
            <a:ext cx="53832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0" y="1373187"/>
            <a:ext cx="5387977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0" y="2071688"/>
            <a:ext cx="53879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4" cy="104774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945165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83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770EAE-C57B-48BA-833B-A0D5F41A5BA0}"/>
              </a:ext>
            </a:extLst>
          </p:cNvPr>
          <p:cNvSpPr/>
          <p:nvPr userDrawn="1"/>
        </p:nvSpPr>
        <p:spPr>
          <a:xfrm>
            <a:off x="0" y="0"/>
            <a:ext cx="12192000" cy="1088136"/>
          </a:xfrm>
          <a:prstGeom prst="rect">
            <a:avLst/>
          </a:prstGeom>
          <a:solidFill>
            <a:srgbClr val="2E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41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-71768"/>
            <a:ext cx="12344400" cy="6943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5" cy="1051560"/>
          </a:xfrm>
          <a:ln>
            <a:noFill/>
          </a:ln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011680"/>
            <a:ext cx="10945878" cy="3721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80" y="1371600"/>
            <a:ext cx="10944224" cy="476250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3EA3BBC-F26C-47CB-9248-FBBC85D194F9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2E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D768659-5008-4130-B911-F9496915B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-71768"/>
            <a:ext cx="12344400" cy="69437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080" y="1371600"/>
            <a:ext cx="5383212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075688"/>
            <a:ext cx="53832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0" y="1371600"/>
            <a:ext cx="5387977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0" y="2075688"/>
            <a:ext cx="53879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4" cy="105156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A21C183-6207-478B-9DFC-92CE2ABF4B4D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2E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C6DB10-903C-4E15-B04C-0DC067750E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8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080" y="1373187"/>
            <a:ext cx="5383212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071688"/>
            <a:ext cx="53832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0" y="1373187"/>
            <a:ext cx="5387977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0" y="2071688"/>
            <a:ext cx="53879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4" cy="104774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945165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12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-71768"/>
            <a:ext cx="12344400" cy="6943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6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D348625-9CBE-4C6E-8B91-ED9F2673EE62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2E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C0C05D-7F86-43DE-B82C-E69BAEC27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5911702"/>
          </a:xfrm>
          <a:prstGeom prst="rect">
            <a:avLst/>
          </a:prstGeom>
          <a:solidFill>
            <a:srgbClr val="2EB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3184591-71EA-4FAE-ACA8-287BFB4612F1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2EB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11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Powerhill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F35A0F-C3E4-40C0-AC59-9D3687765037}"/>
              </a:ext>
            </a:extLst>
          </p:cNvPr>
          <p:cNvSpPr/>
          <p:nvPr userDrawn="1"/>
        </p:nvSpPr>
        <p:spPr>
          <a:xfrm>
            <a:off x="0" y="0"/>
            <a:ext cx="12192000" cy="1088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1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5" cy="1051560"/>
          </a:xfrm>
          <a:ln>
            <a:noFill/>
          </a:ln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011680"/>
            <a:ext cx="10945878" cy="3721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80" y="1371600"/>
            <a:ext cx="10944224" cy="476250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AE84B03-2A24-4DA0-A9AF-976B06D044CF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068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BC5E2D-0406-4A13-81AB-932987A6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080" y="1371600"/>
            <a:ext cx="5383212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075688"/>
            <a:ext cx="53832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0" y="1371600"/>
            <a:ext cx="5387977" cy="476250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0" y="2075688"/>
            <a:ext cx="53879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0"/>
            <a:ext cx="10944224" cy="105156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945368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035E1F9-1D05-4487-B68C-9313F905008B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068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5FB80F4-30B4-488F-9355-9E7949220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6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60E0C96-B320-40B9-8243-B24D6FE194C1}"/>
              </a:ext>
            </a:extLst>
          </p:cNvPr>
          <p:cNvCxnSpPr/>
          <p:nvPr userDrawn="1"/>
        </p:nvCxnSpPr>
        <p:spPr>
          <a:xfrm>
            <a:off x="637562" y="1047750"/>
            <a:ext cx="10945368" cy="0"/>
          </a:xfrm>
          <a:prstGeom prst="line">
            <a:avLst/>
          </a:prstGeom>
          <a:ln w="28575">
            <a:solidFill>
              <a:srgbClr val="068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69E49B-FF09-47FE-AD15-CB9CF257B5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591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61704" y="6199632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6224" y="6199632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1"/>
            <a:ext cx="10972800" cy="105219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374458"/>
            <a:ext cx="10972800" cy="449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064415" y="6196274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290" y="6196274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994ABE-5618-42FE-A2F0-B898318572C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0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700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1"/>
            <a:ext cx="10972800" cy="105219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374458"/>
            <a:ext cx="10972800" cy="449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064415" y="6196274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290" y="6196274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3B6F01-D239-4436-B611-C2898E21E4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701" r:id="rId5"/>
    <p:sldLayoutId id="2147483655" r:id="rId6"/>
    <p:sldLayoutId id="2147483656" r:id="rId7"/>
    <p:sldLayoutId id="2147483657" r:id="rId8"/>
    <p:sldLayoutId id="2147483698" r:id="rId9"/>
    <p:sldLayoutId id="2147483675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1"/>
            <a:ext cx="10972800" cy="105219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374458"/>
            <a:ext cx="10972800" cy="449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064415" y="6196274"/>
            <a:ext cx="18634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45290" y="6196274"/>
            <a:ext cx="855572" cy="365125"/>
          </a:xfrm>
          <a:prstGeom prst="rect">
            <a:avLst/>
          </a:prstGeom>
        </p:spPr>
        <p:txBody>
          <a:bodyPr lIns="45720" anchor="ctr" anchorCtr="0"/>
          <a:lstStyle>
            <a:lvl1pPr algn="l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| Pg. </a:t>
            </a:r>
            <a:fld id="{818D94B4-8502-5D40-8A2F-77E12E7920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096513-98D9-4389-8288-7817ED94BC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0080" y="6035468"/>
            <a:ext cx="1467175" cy="6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2" r:id="rId5"/>
    <p:sldLayoutId id="2147483681" r:id="rId6"/>
    <p:sldLayoutId id="2147483682" r:id="rId7"/>
    <p:sldLayoutId id="2147483683" r:id="rId8"/>
    <p:sldLayoutId id="2147483699" r:id="rId9"/>
    <p:sldLayoutId id="2147483684" r:id="rId10"/>
    <p:sldLayoutId id="214748369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perative.com/nreca/suppliers/Pages/default.aspx" TargetMode="External"/><Relationship Id="rId2" Type="http://schemas.openxmlformats.org/officeDocument/2006/relationships/hyperlink" Target="mailto:ndp@nreca.org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68F9B2A-E4A1-46FB-B4E0-1F4FB14A3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NRECA’s National Discounts </a:t>
            </a:r>
            <a:r>
              <a:rPr lang="en-US" dirty="0" smtClean="0"/>
              <a:t>Program (NDP)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for Prospective Suppliers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039C15-F7C7-41EF-9D85-5A01491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5B49-6B55-8648-B204-2004A0C66CA2}" type="datetime4">
              <a:rPr lang="en-US" smtClean="0"/>
              <a:pPr/>
              <a:t>November 28,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57332" y="1"/>
            <a:ext cx="10972800" cy="10521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</a:t>
            </a:r>
            <a:r>
              <a:rPr lang="en-US" dirty="0" smtClean="0"/>
              <a:t>the </a:t>
            </a:r>
            <a:r>
              <a:rPr lang="en-US" dirty="0"/>
              <a:t>National </a:t>
            </a:r>
            <a:r>
              <a:rPr lang="en-US" dirty="0" smtClean="0"/>
              <a:t>Discounts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Pg. </a:t>
            </a:r>
            <a:fld id="{818D94B4-8502-5D40-8A2F-77E12E79206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 descr="C:\Users\kxa6\AppData\Local\Microsoft\Windows\Temporary Internet Files\Content.IE5\9RV8TPOH\VisionMissionValu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1382486"/>
            <a:ext cx="3716242" cy="28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6392" y="2855197"/>
            <a:ext cx="6716487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a typeface="Calibri"/>
                <a:cs typeface="Times New Roman"/>
              </a:rPr>
              <a:t>The Mission </a:t>
            </a:r>
            <a:r>
              <a:rPr lang="en-US" dirty="0" smtClean="0">
                <a:ea typeface="Calibri"/>
                <a:cs typeface="Times New Roman"/>
              </a:rPr>
              <a:t>of NDP is simple - provide </a:t>
            </a:r>
            <a:r>
              <a:rPr lang="en-US" dirty="0">
                <a:ea typeface="Calibri"/>
                <a:cs typeface="Times New Roman"/>
              </a:rPr>
              <a:t>to </a:t>
            </a:r>
            <a:r>
              <a:rPr lang="en-US" dirty="0" smtClean="0">
                <a:ea typeface="Calibri"/>
                <a:cs typeface="Times New Roman"/>
              </a:rPr>
              <a:t>NRECA Co-op Members and employees the </a:t>
            </a:r>
            <a:r>
              <a:rPr lang="en-US" dirty="0">
                <a:ea typeface="Calibri"/>
                <a:cs typeface="Times New Roman"/>
              </a:rPr>
              <a:t>greatest value from </a:t>
            </a:r>
            <a:r>
              <a:rPr lang="en-US" dirty="0" smtClean="0">
                <a:ea typeface="Calibri"/>
                <a:cs typeface="Times New Roman"/>
              </a:rPr>
              <a:t>the negotiated </a:t>
            </a:r>
            <a:r>
              <a:rPr lang="en-US" dirty="0">
                <a:ea typeface="Calibri"/>
                <a:cs typeface="Times New Roman"/>
              </a:rPr>
              <a:t>goods and services </a:t>
            </a:r>
            <a:r>
              <a:rPr lang="en-US" dirty="0" smtClean="0">
                <a:ea typeface="Calibri"/>
                <a:cs typeface="Times New Roman"/>
              </a:rPr>
              <a:t>purchased from Industry Leading Suppliers that can be obtained. 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5569" y="1382486"/>
            <a:ext cx="8164288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a typeface="Calibri"/>
                <a:cs typeface="Times New Roman"/>
              </a:rPr>
              <a:t>The </a:t>
            </a:r>
            <a:r>
              <a:rPr lang="en-US" sz="2400" b="1" dirty="0" smtClean="0">
                <a:ea typeface="Calibri"/>
                <a:cs typeface="Times New Roman"/>
              </a:rPr>
              <a:t>Vision </a:t>
            </a:r>
            <a:r>
              <a:rPr lang="en-US" dirty="0">
                <a:ea typeface="Calibri"/>
                <a:cs typeface="Times New Roman"/>
              </a:rPr>
              <a:t>of NRECA’s National Discounts Program (NDP) </a:t>
            </a:r>
            <a:r>
              <a:rPr lang="en-US" dirty="0" smtClean="0">
                <a:ea typeface="Calibri"/>
                <a:cs typeface="Times New Roman"/>
              </a:rPr>
              <a:t> is to become that </a:t>
            </a:r>
            <a:r>
              <a:rPr lang="en-US" dirty="0">
                <a:ea typeface="Calibri"/>
                <a:cs typeface="Times New Roman"/>
              </a:rPr>
              <a:t>trusted and </a:t>
            </a:r>
            <a:r>
              <a:rPr lang="en-US" dirty="0" smtClean="0">
                <a:ea typeface="Calibri"/>
                <a:cs typeface="Times New Roman"/>
              </a:rPr>
              <a:t>reliable procurement resource </a:t>
            </a:r>
            <a:r>
              <a:rPr lang="en-US" dirty="0">
                <a:ea typeface="Calibri"/>
                <a:cs typeface="Times New Roman"/>
              </a:rPr>
              <a:t>for NRECA Co-op Members and </a:t>
            </a:r>
            <a:r>
              <a:rPr lang="en-US" dirty="0" smtClean="0">
                <a:ea typeface="Calibri"/>
                <a:cs typeface="Times New Roman"/>
              </a:rPr>
              <a:t>employees as </a:t>
            </a:r>
            <a:r>
              <a:rPr lang="en-US" dirty="0">
                <a:ea typeface="Calibri"/>
                <a:cs typeface="Times New Roman"/>
              </a:rPr>
              <a:t>it relates to obtaining strategic value from sourcing and contracting activities and promoting the interests of NRECA’s members.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0427" y="4430486"/>
            <a:ext cx="8584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ea typeface="Calibri"/>
                <a:cs typeface="Times New Roman"/>
              </a:rPr>
              <a:t>The Value  </a:t>
            </a:r>
            <a:r>
              <a:rPr lang="en-US" dirty="0" smtClean="0">
                <a:ea typeface="Calibri"/>
                <a:cs typeface="Times New Roman"/>
              </a:rPr>
              <a:t>that guides </a:t>
            </a:r>
            <a:r>
              <a:rPr lang="en-US" dirty="0" smtClean="0"/>
              <a:t>NDP is the belief in not interfering and or make </a:t>
            </a:r>
            <a:r>
              <a:rPr lang="en-US" dirty="0"/>
              <a:t>individual sourcing decisions or purchases for Co-op Members. Rather, </a:t>
            </a:r>
            <a:r>
              <a:rPr lang="en-US" dirty="0" smtClean="0"/>
              <a:t>NDP strives to empower Co-op Members by using their aggregated purchasing </a:t>
            </a:r>
            <a:r>
              <a:rPr lang="en-US" dirty="0"/>
              <a:t>power </a:t>
            </a:r>
            <a:r>
              <a:rPr lang="en-US" dirty="0" smtClean="0"/>
              <a:t>to aggressively negotiate discounts on products </a:t>
            </a:r>
            <a:r>
              <a:rPr lang="en-US" dirty="0"/>
              <a:t>and/or services </a:t>
            </a:r>
            <a:r>
              <a:rPr lang="en-US" dirty="0" smtClean="0"/>
              <a:t>at a better value than member </a:t>
            </a:r>
            <a:r>
              <a:rPr lang="en-US" dirty="0"/>
              <a:t>cooperatives might otherwise be able to obtain individually. </a:t>
            </a:r>
          </a:p>
        </p:txBody>
      </p:sp>
    </p:spTree>
    <p:extLst>
      <p:ext uri="{BB962C8B-B14F-4D97-AF65-F5344CB8AC3E}">
        <p14:creationId xmlns:p14="http://schemas.microsoft.com/office/powerpoint/2010/main" val="20236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NDP Fundamentals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Pg. </a:t>
            </a:r>
            <a:fld id="{818D94B4-8502-5D40-8A2F-77E12E79206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2155745"/>
              </p:ext>
            </p:extLst>
          </p:nvPr>
        </p:nvGraphicFramePr>
        <p:xfrm>
          <a:off x="421419" y="1251857"/>
          <a:ext cx="10823524" cy="49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7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the Goal of NDP?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Pg. </a:t>
            </a:r>
            <a:fld id="{818D94B4-8502-5D40-8A2F-77E12E79206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6558625"/>
              </p:ext>
            </p:extLst>
          </p:nvPr>
        </p:nvGraphicFramePr>
        <p:xfrm>
          <a:off x="165946" y="1182938"/>
          <a:ext cx="10970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C:\Users\kxa6\AppData\Local\Microsoft\Windows\Temporary Internet Files\Content.IE5\IYW84IQW\blockpag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xa6\AppData\Local\Microsoft\Windows\Temporary Internet Files\Content.IE5\9RV8TPOH\blockpag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xa6\AppData\Local\Microsoft\Windows\Temporary Internet Files\Content.IE5\KINYUYE9\blockpag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xa6\AppData\Local\Microsoft\Windows\Temporary Internet Files\Content.IE5\S2HD0UOI\blockpag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NDP </a:t>
            </a:r>
            <a:r>
              <a:rPr lang="en-US" dirty="0" smtClean="0"/>
              <a:t>2017 Co-op </a:t>
            </a:r>
            <a:r>
              <a:rPr lang="en-US" dirty="0"/>
              <a:t>Member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Pg. </a:t>
            </a:r>
            <a:fld id="{818D94B4-8502-5D40-8A2F-77E12E7920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1149798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 smtClean="0">
                <a:solidFill>
                  <a:srgbClr val="000000"/>
                </a:solidFill>
                <a:ea typeface="Times" charset="0"/>
                <a:cs typeface="Times" charset="0"/>
              </a:rPr>
              <a:t>NDP </a:t>
            </a:r>
            <a:r>
              <a:rPr lang="en-US" sz="2800" dirty="0">
                <a:solidFill>
                  <a:srgbClr val="000000"/>
                </a:solidFill>
                <a:ea typeface="Times" charset="0"/>
                <a:cs typeface="Times" charset="0"/>
              </a:rPr>
              <a:t>has </a:t>
            </a:r>
            <a:r>
              <a:rPr lang="en-US" sz="2800" dirty="0" smtClean="0">
                <a:solidFill>
                  <a:srgbClr val="000000"/>
                </a:solidFill>
                <a:ea typeface="Times" charset="0"/>
                <a:cs typeface="Times" charset="0"/>
              </a:rPr>
              <a:t>provided </a:t>
            </a:r>
            <a:r>
              <a:rPr lang="en-US" sz="2800" dirty="0">
                <a:solidFill>
                  <a:srgbClr val="000000"/>
                </a:solidFill>
                <a:ea typeface="Times" charset="0"/>
                <a:cs typeface="Times" charset="0"/>
              </a:rPr>
              <a:t>$10.7 </a:t>
            </a:r>
            <a:r>
              <a:rPr lang="en-US" sz="2800" dirty="0" smtClean="0">
                <a:solidFill>
                  <a:srgbClr val="000000"/>
                </a:solidFill>
                <a:ea typeface="Times" charset="0"/>
                <a:cs typeface="Times" charset="0"/>
              </a:rPr>
              <a:t>million in savings to Co-op Members</a:t>
            </a:r>
            <a:endParaRPr lang="en-US" sz="2800" dirty="0">
              <a:solidFill>
                <a:srgbClr val="000000"/>
              </a:solidFill>
              <a:ea typeface="Times" charset="0"/>
              <a:cs typeface="Times" charset="0"/>
            </a:endParaRPr>
          </a:p>
          <a:p>
            <a:pPr lvl="1" algn="ctr"/>
            <a:r>
              <a:rPr lang="en-US" sz="2800" dirty="0" smtClean="0">
                <a:solidFill>
                  <a:srgbClr val="000000"/>
                </a:solidFill>
                <a:ea typeface="Times" charset="0"/>
                <a:cs typeface="Times" charset="0"/>
              </a:rPr>
              <a:t>On </a:t>
            </a:r>
            <a:r>
              <a:rPr lang="en-US" sz="2800" dirty="0">
                <a:solidFill>
                  <a:srgbClr val="000000"/>
                </a:solidFill>
                <a:ea typeface="Times" charset="0"/>
                <a:cs typeface="Times" charset="0"/>
              </a:rPr>
              <a:t>Cooperative.com </a:t>
            </a:r>
            <a:r>
              <a:rPr lang="en-US" sz="2800" dirty="0" err="1" smtClean="0">
                <a:solidFill>
                  <a:srgbClr val="000000"/>
                </a:solidFill>
                <a:ea typeface="Times" charset="0"/>
                <a:cs typeface="Times" charset="0"/>
              </a:rPr>
              <a:t>NDP’s</a:t>
            </a:r>
            <a:r>
              <a:rPr lang="en-US" sz="2800" dirty="0" smtClean="0">
                <a:solidFill>
                  <a:srgbClr val="000000"/>
                </a:solidFill>
                <a:ea typeface="Times" charset="0"/>
                <a:cs typeface="Times" charset="0"/>
              </a:rPr>
              <a:t> page was </a:t>
            </a:r>
            <a:r>
              <a:rPr lang="en-US" sz="2800" dirty="0">
                <a:solidFill>
                  <a:srgbClr val="000000"/>
                </a:solidFill>
                <a:ea typeface="Times" charset="0"/>
                <a:cs typeface="Times" charset="0"/>
              </a:rPr>
              <a:t>visited </a:t>
            </a:r>
            <a:r>
              <a:rPr lang="en-US" sz="2800" dirty="0" err="1" smtClean="0">
                <a:solidFill>
                  <a:srgbClr val="000000"/>
                </a:solidFill>
                <a:ea typeface="Times" charset="0"/>
                <a:cs typeface="Times" charset="0"/>
              </a:rPr>
              <a:t>41.5K</a:t>
            </a:r>
            <a:r>
              <a:rPr lang="en-US" sz="2800" dirty="0" smtClean="0">
                <a:solidFill>
                  <a:srgbClr val="000000"/>
                </a:solidFill>
                <a:ea typeface="Times" charset="0"/>
                <a:cs typeface="Times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" charset="0"/>
                <a:cs typeface="Times" charset="0"/>
              </a:rPr>
              <a:t>by Co-op </a:t>
            </a:r>
            <a:r>
              <a:rPr lang="en-US" sz="2800" dirty="0" smtClean="0">
                <a:solidFill>
                  <a:srgbClr val="000000"/>
                </a:solidFill>
                <a:ea typeface="Times" charset="0"/>
                <a:cs typeface="Times" charset="0"/>
              </a:rPr>
              <a:t>Members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64395193"/>
              </p:ext>
            </p:extLst>
          </p:nvPr>
        </p:nvGraphicFramePr>
        <p:xfrm>
          <a:off x="640080" y="2205243"/>
          <a:ext cx="9036487" cy="435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 descr="C:\Users\kxa6\AppData\Local\Microsoft\Windows\Temporary Internet Files\Content.IE5\9RV8TPOH\bigstock-Hand-Writing-Together-We-Can-A-11458001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3" y="2103905"/>
            <a:ext cx="3918857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NDP Co-op </a:t>
            </a:r>
            <a:r>
              <a:rPr lang="en-US" dirty="0"/>
              <a:t>Member </a:t>
            </a:r>
            <a:r>
              <a:rPr lang="en-US" dirty="0" smtClean="0"/>
              <a:t>Foot Print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698D40-B4C3-4651-9C07-FB5CE1B259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4F4843-2410-4748-890C-1994B99E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Pg. </a:t>
            </a:r>
            <a:fld id="{818D94B4-8502-5D40-8A2F-77E12E7920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4294967295"/>
          </p:nvPr>
        </p:nvSpPr>
        <p:spPr>
          <a:xfrm>
            <a:off x="359230" y="1360875"/>
            <a:ext cx="6640285" cy="4238261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rgbClr val="000000"/>
              </a:solidFill>
              <a:latin typeface="+mn-lt"/>
              <a:ea typeface="Times" charset="0"/>
              <a:cs typeface="Times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Times" charset="0"/>
                <a:cs typeface="Times" charset="0"/>
              </a:rPr>
              <a:t>NRECA </a:t>
            </a:r>
            <a:r>
              <a:rPr lang="en-US" dirty="0">
                <a:solidFill>
                  <a:srgbClr val="000000"/>
                </a:solidFill>
                <a:latin typeface="+mn-lt"/>
                <a:ea typeface="Times" charset="0"/>
                <a:cs typeface="Times" charset="0"/>
              </a:rPr>
              <a:t>Co-op Members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Times" charset="0"/>
                <a:cs typeface="Times" charset="0"/>
              </a:rPr>
              <a:t>represent 47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Times" charset="0"/>
                <a:cs typeface="Times" charset="0"/>
              </a:rPr>
              <a:t>*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Times" charset="0"/>
                <a:cs typeface="Times" charset="0"/>
              </a:rPr>
              <a:t>of the 50 States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/>
                <a:ea typeface="Times" charset="0"/>
                <a:cs typeface="Times" charset="0"/>
              </a:rPr>
              <a:t>and 1 US Territory  </a:t>
            </a:r>
            <a:endParaRPr lang="en-US" sz="1100" i="1" dirty="0">
              <a:solidFill>
                <a:srgbClr val="000000"/>
              </a:solidFill>
              <a:latin typeface="+mn-lt"/>
              <a:ea typeface="Times" charset="0"/>
              <a:cs typeface="Times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833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Distribution Co-ops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19.5K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end-user electrical consumers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62 Generation and Transmission Co-ops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+mn-lt"/>
              </a:rPr>
              <a:t>80K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end-user electrical consumers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40 Statewide Co-ops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+mn-lt"/>
              <a:ea typeface="Times" charset="0"/>
              <a:cs typeface="Times" charset="0"/>
            </a:endParaRPr>
          </a:p>
          <a:p>
            <a:pPr marL="0" indent="0">
              <a:buNone/>
            </a:pPr>
            <a:r>
              <a:rPr lang="en-US" sz="1400" dirty="0" smtClean="0"/>
              <a:t>*</a:t>
            </a:r>
            <a:r>
              <a:rPr lang="en-US" sz="1400" i="1" dirty="0">
                <a:solidFill>
                  <a:srgbClr val="000000"/>
                </a:solidFill>
                <a:ea typeface="Times" charset="0"/>
                <a:cs typeface="Times" charset="0"/>
              </a:rPr>
              <a:t> (excludes CT, MA </a:t>
            </a:r>
            <a:r>
              <a:rPr lang="en-US" sz="1400" i="1" dirty="0" smtClean="0">
                <a:solidFill>
                  <a:srgbClr val="000000"/>
                </a:solidFill>
                <a:ea typeface="Times" charset="0"/>
                <a:cs typeface="Times" charset="0"/>
              </a:rPr>
              <a:t>&amp; RI</a:t>
            </a:r>
            <a:r>
              <a:rPr lang="en-US" sz="1400" i="1" dirty="0">
                <a:solidFill>
                  <a:srgbClr val="000000"/>
                </a:solidFill>
                <a:ea typeface="Times" charset="0"/>
                <a:cs typeface="Times" charset="0"/>
              </a:rPr>
              <a:t>) </a:t>
            </a:r>
            <a:endParaRPr lang="en-US" sz="1400" dirty="0"/>
          </a:p>
        </p:txBody>
      </p:sp>
      <p:sp>
        <p:nvSpPr>
          <p:cNvPr id="18" name="Title 12">
            <a:extLst>
              <a:ext uri="{FF2B5EF4-FFF2-40B4-BE49-F238E27FC236}">
                <a16:creationId xmlns="" xmlns:a16="http://schemas.microsoft.com/office/drawing/2014/main" id="{8380D054-BFEE-4C1B-A782-4E8D40463DB8}"/>
              </a:ext>
            </a:extLst>
          </p:cNvPr>
          <p:cNvSpPr txBox="1">
            <a:spLocks/>
          </p:cNvSpPr>
          <p:nvPr/>
        </p:nvSpPr>
        <p:spPr>
          <a:xfrm>
            <a:off x="856716" y="0"/>
            <a:ext cx="10944224" cy="1047749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en-US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49265"/>
              </p:ext>
            </p:extLst>
          </p:nvPr>
        </p:nvGraphicFramePr>
        <p:xfrm>
          <a:off x="5653377" y="1643741"/>
          <a:ext cx="6317508" cy="439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6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Calibri"/>
                <a:cs typeface="Times New Roman"/>
              </a:rPr>
              <a:t>Prospective </a:t>
            </a:r>
            <a:r>
              <a:rPr lang="en-US" dirty="0" smtClean="0"/>
              <a:t>NDP Supplier Selection Criteria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Pg. </a:t>
            </a:r>
            <a:fld id="{818D94B4-8502-5D40-8A2F-77E12E7920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1284514" y="2884713"/>
            <a:ext cx="10067109" cy="341970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The Supplier(s) program </a:t>
            </a:r>
            <a:r>
              <a:rPr lang="en-US" sz="2200" dirty="0">
                <a:latin typeface="+mn-lt"/>
              </a:rPr>
              <a:t>can be broadly available for use by the majority of the cooperatives who are members of NRECA</a:t>
            </a:r>
            <a:r>
              <a:rPr lang="en-US" sz="2200" dirty="0" smtClean="0">
                <a:latin typeface="+mn-lt"/>
              </a:rPr>
              <a:t>.</a:t>
            </a:r>
            <a:br>
              <a:rPr lang="en-US" sz="2200" dirty="0" smtClean="0">
                <a:latin typeface="+mn-lt"/>
              </a:rPr>
            </a:br>
            <a:endParaRPr lang="en-US" sz="2200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The </a:t>
            </a:r>
            <a:r>
              <a:rPr lang="en-US" sz="2200" dirty="0" smtClean="0">
                <a:latin typeface="+mn-lt"/>
              </a:rPr>
              <a:t>Supplier(s) program must offer goods </a:t>
            </a:r>
            <a:r>
              <a:rPr lang="en-US" sz="2200" dirty="0">
                <a:latin typeface="+mn-lt"/>
              </a:rPr>
              <a:t>and services </a:t>
            </a:r>
            <a:r>
              <a:rPr lang="en-US" sz="2200" dirty="0" smtClean="0">
                <a:latin typeface="+mn-lt"/>
              </a:rPr>
              <a:t>that are </a:t>
            </a:r>
            <a:r>
              <a:rPr lang="en-US" sz="2200" dirty="0">
                <a:latin typeface="+mn-lt"/>
              </a:rPr>
              <a:t>of interest to and/or of use to the cooperative members of NRECA</a:t>
            </a:r>
            <a:r>
              <a:rPr lang="en-US" sz="2200" dirty="0" smtClean="0">
                <a:latin typeface="+mn-lt"/>
              </a:rPr>
              <a:t>.</a:t>
            </a:r>
            <a:br>
              <a:rPr lang="en-US" sz="2200" dirty="0" smtClean="0">
                <a:latin typeface="+mn-lt"/>
              </a:rPr>
            </a:br>
            <a:endParaRPr lang="en-US" sz="2200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The </a:t>
            </a:r>
            <a:r>
              <a:rPr lang="en-US" sz="2200" dirty="0" smtClean="0">
                <a:latin typeface="+mn-lt"/>
              </a:rPr>
              <a:t>Supplier(s) program must offer </a:t>
            </a:r>
            <a:r>
              <a:rPr lang="en-US" sz="2200" dirty="0">
                <a:latin typeface="+mn-lt"/>
              </a:rPr>
              <a:t>a </a:t>
            </a:r>
            <a:r>
              <a:rPr lang="en-US" sz="2200" dirty="0" smtClean="0">
                <a:latin typeface="+mn-lt"/>
              </a:rPr>
              <a:t>discount </a:t>
            </a:r>
            <a:r>
              <a:rPr lang="en-US" sz="2200" dirty="0">
                <a:latin typeface="+mn-lt"/>
              </a:rPr>
              <a:t>or other valuable considerations (i.e. training, maintenance, etc.) to NRECA cooperative </a:t>
            </a:r>
            <a:r>
              <a:rPr lang="en-US" sz="2200" dirty="0" smtClean="0">
                <a:latin typeface="+mn-lt"/>
              </a:rPr>
              <a:t>members. </a:t>
            </a:r>
            <a:endParaRPr lang="en-US" sz="2200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3075" name="Picture 3" descr="C:\Users\kxa6\AppData\Local\Microsoft\Windows\Temporary Internet Files\Content.IE5\9RV8TPOH\12342-300x1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7" y="1186543"/>
            <a:ext cx="3863864" cy="16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Do I </a:t>
            </a:r>
            <a:r>
              <a:rPr lang="en-US" dirty="0"/>
              <a:t>B</a:t>
            </a:r>
            <a:r>
              <a:rPr lang="en-US" dirty="0" smtClean="0"/>
              <a:t>ecome </a:t>
            </a:r>
            <a:r>
              <a:rPr lang="en-US" dirty="0"/>
              <a:t>a</a:t>
            </a:r>
            <a:r>
              <a:rPr lang="en-US" dirty="0" smtClean="0"/>
              <a:t> Part of NDP?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November 28, 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| Pg. </a:t>
            </a:r>
            <a:fld id="{818D94B4-8502-5D40-8A2F-77E12E7920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7714" y="1154177"/>
            <a:ext cx="9525000" cy="2166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+mn-lt"/>
              </a:rPr>
              <a:t>If you would like to receive more information </a:t>
            </a:r>
            <a:r>
              <a:rPr lang="en-US" sz="2400" dirty="0" smtClean="0">
                <a:latin typeface="+mn-lt"/>
              </a:rPr>
              <a:t>or </a:t>
            </a:r>
            <a:r>
              <a:rPr lang="en-US" sz="2400" dirty="0">
                <a:latin typeface="+mn-lt"/>
              </a:rPr>
              <a:t>join NRECA’s National Discounts </a:t>
            </a:r>
            <a:r>
              <a:rPr lang="en-US" sz="2400" dirty="0" smtClean="0">
                <a:latin typeface="+mn-lt"/>
              </a:rPr>
              <a:t>Program</a:t>
            </a:r>
            <a:r>
              <a:rPr lang="en-US" sz="2400" dirty="0">
                <a:latin typeface="+mn-lt"/>
              </a:rPr>
              <a:t>, contact us via email at </a:t>
            </a:r>
            <a:r>
              <a:rPr lang="en-US" sz="2400" dirty="0">
                <a:latin typeface="+mn-lt"/>
                <a:hlinkClick r:id="rId2"/>
              </a:rPr>
              <a:t>ndp@nreca.org</a:t>
            </a:r>
            <a:r>
              <a:rPr lang="en-US" sz="2400" dirty="0">
                <a:latin typeface="+mn-lt"/>
              </a:rPr>
              <a:t> or </a:t>
            </a:r>
            <a:r>
              <a:rPr lang="en-US" sz="2400" dirty="0" smtClean="0">
                <a:latin typeface="+mn-lt"/>
              </a:rPr>
              <a:t>leave </a:t>
            </a:r>
            <a:r>
              <a:rPr lang="en-US" sz="2400" dirty="0">
                <a:latin typeface="+mn-lt"/>
              </a:rPr>
              <a:t>your discount suggestion </a:t>
            </a:r>
            <a:r>
              <a:rPr lang="en-US" sz="2400" dirty="0" smtClean="0">
                <a:latin typeface="+mn-lt"/>
              </a:rPr>
              <a:t>on </a:t>
            </a:r>
            <a:r>
              <a:rPr lang="en-US" sz="2400" dirty="0">
                <a:latin typeface="+mn-lt"/>
              </a:rPr>
              <a:t>our </a:t>
            </a:r>
            <a:r>
              <a:rPr lang="en-US" sz="2400" dirty="0" smtClean="0">
                <a:latin typeface="+mn-lt"/>
                <a:hlinkClick r:id="rId3"/>
              </a:rPr>
              <a:t>For NRECA Suppliers</a:t>
            </a:r>
            <a:r>
              <a:rPr lang="en-US" sz="2400" dirty="0" smtClean="0">
                <a:latin typeface="+mn-lt"/>
              </a:rPr>
              <a:t> page </a:t>
            </a:r>
            <a:r>
              <a:rPr lang="en-US" sz="2400" dirty="0">
                <a:latin typeface="+mn-lt"/>
              </a:rPr>
              <a:t>on Cooperative.com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800" dirty="0"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We </a:t>
            </a:r>
            <a:r>
              <a:rPr lang="en-US" sz="2400" dirty="0">
                <a:latin typeface="+mn-lt"/>
              </a:rPr>
              <a:t>want to hear from you with your discount suggestions and how </a:t>
            </a:r>
            <a:r>
              <a:rPr lang="en-US" sz="2400" dirty="0" smtClean="0">
                <a:latin typeface="+mn-lt"/>
              </a:rPr>
              <a:t>your </a:t>
            </a:r>
            <a:r>
              <a:rPr lang="en-US" sz="2400" dirty="0">
                <a:latin typeface="+mn-lt"/>
              </a:rPr>
              <a:t>prospective program will benefit our members</a:t>
            </a:r>
            <a:r>
              <a:rPr lang="en-US" sz="2400" dirty="0" smtClean="0">
                <a:latin typeface="+mn-lt"/>
              </a:rPr>
              <a:t>!</a:t>
            </a:r>
            <a:endParaRPr lang="en-US" sz="2400" dirty="0">
              <a:latin typeface="+mn-lt"/>
            </a:endParaRPr>
          </a:p>
        </p:txBody>
      </p:sp>
      <p:pic>
        <p:nvPicPr>
          <p:cNvPr id="15" name="Picture 3" descr="C:\Users\kxa6\AppData\Local\Microsoft\Windows\Temporary Internet Files\Content.IE5\IYW84IQW\suggestion-box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45" y="1110537"/>
            <a:ext cx="2527093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59" y="3184362"/>
            <a:ext cx="4849586" cy="31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ECA Green">
  <a:themeElements>
    <a:clrScheme name="NRECA">
      <a:dk1>
        <a:srgbClr val="000000"/>
      </a:dk1>
      <a:lt1>
        <a:srgbClr val="FFFFFF"/>
      </a:lt1>
      <a:dk2>
        <a:srgbClr val="008953"/>
      </a:dk2>
      <a:lt2>
        <a:srgbClr val="E7E6E6"/>
      </a:lt2>
      <a:accent1>
        <a:srgbClr val="008953"/>
      </a:accent1>
      <a:accent2>
        <a:srgbClr val="34BBC3"/>
      </a:accent2>
      <a:accent3>
        <a:srgbClr val="FBAE1A"/>
      </a:accent3>
      <a:accent4>
        <a:srgbClr val="A5CD38"/>
      </a:accent4>
      <a:accent5>
        <a:srgbClr val="F04B43"/>
      </a:accent5>
      <a:accent6>
        <a:srgbClr val="653065"/>
      </a:accent6>
      <a:hlink>
        <a:srgbClr val="8A9E97"/>
      </a:hlink>
      <a:folHlink>
        <a:srgbClr val="44444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ECA Branded PowerPoint Template V2.pptx" id="{317732D8-8ADA-4B2B-B502-6BCE5B561B5F}" vid="{28D52B3C-DB07-426F-BFE7-CB680B6DAFDC}"/>
    </a:ext>
  </a:extLst>
</a:theme>
</file>

<file path=ppt/theme/theme2.xml><?xml version="1.0" encoding="utf-8"?>
<a:theme xmlns:a="http://schemas.openxmlformats.org/drawingml/2006/main" name="NRECA Grey">
  <a:themeElements>
    <a:clrScheme name="NRECA">
      <a:dk1>
        <a:srgbClr val="000000"/>
      </a:dk1>
      <a:lt1>
        <a:srgbClr val="FFFFFF"/>
      </a:lt1>
      <a:dk2>
        <a:srgbClr val="008953"/>
      </a:dk2>
      <a:lt2>
        <a:srgbClr val="E7E6E6"/>
      </a:lt2>
      <a:accent1>
        <a:srgbClr val="008953"/>
      </a:accent1>
      <a:accent2>
        <a:srgbClr val="34BBC3"/>
      </a:accent2>
      <a:accent3>
        <a:srgbClr val="FBAE1A"/>
      </a:accent3>
      <a:accent4>
        <a:srgbClr val="A5CD38"/>
      </a:accent4>
      <a:accent5>
        <a:srgbClr val="F04B43"/>
      </a:accent5>
      <a:accent6>
        <a:srgbClr val="653065"/>
      </a:accent6>
      <a:hlink>
        <a:srgbClr val="8A9E97"/>
      </a:hlink>
      <a:folHlink>
        <a:srgbClr val="44444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ECA Branded PowerPoint Template V2.pptx" id="{317732D8-8ADA-4B2B-B502-6BCE5B561B5F}" vid="{C1CAFF69-994B-4C6B-A057-EF76ADBB0D5D}"/>
    </a:ext>
  </a:extLst>
</a:theme>
</file>

<file path=ppt/theme/theme3.xml><?xml version="1.0" encoding="utf-8"?>
<a:theme xmlns:a="http://schemas.openxmlformats.org/drawingml/2006/main" name="NRECA Cyan">
  <a:themeElements>
    <a:clrScheme name="NRECA">
      <a:dk1>
        <a:srgbClr val="000000"/>
      </a:dk1>
      <a:lt1>
        <a:srgbClr val="FFFFFF"/>
      </a:lt1>
      <a:dk2>
        <a:srgbClr val="008953"/>
      </a:dk2>
      <a:lt2>
        <a:srgbClr val="E7E6E6"/>
      </a:lt2>
      <a:accent1>
        <a:srgbClr val="008953"/>
      </a:accent1>
      <a:accent2>
        <a:srgbClr val="34BBC3"/>
      </a:accent2>
      <a:accent3>
        <a:srgbClr val="FBAE1A"/>
      </a:accent3>
      <a:accent4>
        <a:srgbClr val="A5CD38"/>
      </a:accent4>
      <a:accent5>
        <a:srgbClr val="F04B43"/>
      </a:accent5>
      <a:accent6>
        <a:srgbClr val="653065"/>
      </a:accent6>
      <a:hlink>
        <a:srgbClr val="8A9E97"/>
      </a:hlink>
      <a:folHlink>
        <a:srgbClr val="44444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ECA Branded PowerPoint Template V2.pptx" id="{317732D8-8ADA-4B2B-B502-6BCE5B561B5F}" vid="{8E0E8077-6F8B-4053-8A0C-7F447264120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4e463fd-3357-4122-a0ef-c6df942648c0">COOP-993530591-4</_dlc_DocId>
    <_dlc_DocIdUrl xmlns="a4e463fd-3357-4122-a0ef-c6df942648c0">
      <Url>http://publish.prod.cooperative.nreca.org/nreca/suppliers/_layouts/15/DocIdRedir.aspx?ID=COOP-993530591-4</Url>
      <Description>COOP-993530591-4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9A687B519A9459197CA232B4B4449" ma:contentTypeVersion="2" ma:contentTypeDescription="Create a new document." ma:contentTypeScope="" ma:versionID="9d53655d4b612d20f371fe5df172df92">
  <xsd:schema xmlns:xsd="http://www.w3.org/2001/XMLSchema" xmlns:xs="http://www.w3.org/2001/XMLSchema" xmlns:p="http://schemas.microsoft.com/office/2006/metadata/properties" xmlns:ns1="http://schemas.microsoft.com/sharepoint/v3" xmlns:ns2="a4e463fd-3357-4122-a0ef-c6df942648c0" targetNamespace="http://schemas.microsoft.com/office/2006/metadata/properties" ma:root="true" ma:fieldsID="5025bc0fcdb881224bb204721008a1d6" ns1:_="" ns2:_="">
    <xsd:import namespace="http://schemas.microsoft.com/sharepoint/v3"/>
    <xsd:import namespace="a4e463fd-3357-4122-a0ef-c6df942648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463fd-3357-4122-a0ef-c6df942648c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47FC1F4-BF89-4EE3-A658-E2526C18EAE0}">
  <ds:schemaRefs>
    <ds:schemaRef ds:uri="http://schemas.microsoft.com/sharepoint/v3"/>
    <ds:schemaRef ds:uri="16488a43-0f09-4792-aca7-56d04a9df9f9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3E91A8-EC57-4914-9907-80A8BEC799ED}"/>
</file>

<file path=customXml/itemProps3.xml><?xml version="1.0" encoding="utf-8"?>
<ds:datastoreItem xmlns:ds="http://schemas.openxmlformats.org/officeDocument/2006/customXml" ds:itemID="{F7055DE4-0781-4395-ABC4-82A6DDB460D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DD46F3-5E56-4BD7-BBAA-01A740CFF484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16x9 (DEFAULT)</Template>
  <TotalTime>581</TotalTime>
  <Words>434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NRECA Green</vt:lpstr>
      <vt:lpstr>NRECA Grey</vt:lpstr>
      <vt:lpstr>NRECA Cyan</vt:lpstr>
      <vt:lpstr>NRECA’s National Discounts Program (NDP)</vt:lpstr>
      <vt:lpstr>About the National Discounts Program</vt:lpstr>
      <vt:lpstr>NDP Fundamentals</vt:lpstr>
      <vt:lpstr>What is the Goal of NDP?</vt:lpstr>
      <vt:lpstr>NDP 2017 Co-op Member Highlights</vt:lpstr>
      <vt:lpstr>NDP Co-op Member Foot Print</vt:lpstr>
      <vt:lpstr>Prospective NDP Supplier Selection Criteria</vt:lpstr>
      <vt:lpstr>How Do I Become a Part of NDP?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16x9 DEFAULT</dc:title>
  <dc:creator>NRECA</dc:creator>
  <cp:lastModifiedBy>GDunbar</cp:lastModifiedBy>
  <cp:revision>48</cp:revision>
  <dcterms:created xsi:type="dcterms:W3CDTF">2018-01-18T21:01:20Z</dcterms:created>
  <dcterms:modified xsi:type="dcterms:W3CDTF">2018-11-28T23:16:12Z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0x01010012D9A687B519A9459197CA232B4B4449</vt:lpwstr>
  </property>
  <property fmtid="{D5CDD505-2E9C-101B-9397-08002B2CF9AE}" pid="3" name="_dlc_DocIdItemGuid">
    <vt:lpwstr>8d49e4a8-d3f4-4162-975a-811521d9970b</vt:lpwstr>
  </property>
</Properties>
</file>