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4"/>
  </p:notesMasterIdLst>
  <p:handoutMasterIdLst>
    <p:handoutMasterId r:id="rId15"/>
  </p:handoutMasterIdLst>
  <p:sldIdLst>
    <p:sldId id="256" r:id="rId5"/>
    <p:sldId id="260" r:id="rId6"/>
    <p:sldId id="275" r:id="rId7"/>
    <p:sldId id="273" r:id="rId8"/>
    <p:sldId id="262" r:id="rId9"/>
    <p:sldId id="279" r:id="rId10"/>
    <p:sldId id="274" r:id="rId11"/>
    <p:sldId id="272" r:id="rId12"/>
    <p:sldId id="268" r:id="rId1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uchemin, Ginny G." initials="G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68592" autoAdjust="0"/>
  </p:normalViewPr>
  <p:slideViewPr>
    <p:cSldViewPr snapToGrid="0" snapToObjects="1">
      <p:cViewPr>
        <p:scale>
          <a:sx n="103" d="100"/>
          <a:sy n="103" d="100"/>
        </p:scale>
        <p:origin x="48" y="-352"/>
      </p:cViewPr>
      <p:guideLst>
        <p:guide orient="horz" pos="1620"/>
        <p:guide pos="2880"/>
      </p:guideLst>
    </p:cSldViewPr>
  </p:slideViewPr>
  <p:notesTextViewPr>
    <p:cViewPr>
      <p:scale>
        <a:sx n="100" d="100"/>
        <a:sy n="100" d="100"/>
      </p:scale>
      <p:origin x="0" y="424"/>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21" Type="http://schemas.openxmlformats.org/officeDocument/2006/relationships/customXml" Target="../customXml/item4.xml"/><Relationship Id="rId12" Type="http://schemas.openxmlformats.org/officeDocument/2006/relationships/slide" Target="slides/slide8.xml"/><Relationship Id="rId17" Type="http://schemas.openxmlformats.org/officeDocument/2006/relationships/presProps" Target="presProps.xml"/><Relationship Id="rId7" Type="http://schemas.openxmlformats.org/officeDocument/2006/relationships/slide" Target="slides/slide3.xml"/><Relationship Id="rId16" Type="http://schemas.openxmlformats.org/officeDocument/2006/relationships/commentAuthors" Target="commentAuthors.xml"/><Relationship Id="rId2" Type="http://schemas.openxmlformats.org/officeDocument/2006/relationships/customXml" Target="/customXml/item2.xml"/><Relationship Id="rId20" Type="http://schemas.openxmlformats.org/officeDocument/2006/relationships/tableStyles" Target="tableStyles.xml"/><Relationship Id="rId1" Type="http://schemas.openxmlformats.org/officeDocument/2006/relationships/customXml" Target="/customXml/item1.xml"/><Relationship Id="rId11" Type="http://schemas.openxmlformats.org/officeDocument/2006/relationships/slide" Target="slides/slide7.xml"/><Relationship Id="rId6" Type="http://schemas.openxmlformats.org/officeDocument/2006/relationships/slide" Target="slides/slide2.xml"/><Relationship Id="rId15" Type="http://schemas.openxmlformats.org/officeDocument/2006/relationships/handoutMaster" Target="handoutMasters/handoutMaster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theme" Target="theme/theme1.xml"/><Relationship Id="rId1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390AE65-905F-4B21-AE8C-05E860073829}" type="datetimeFigureOut">
              <a:rPr lang="en-US" smtClean="0"/>
              <a:t>7/15/2015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F3D9818-EC45-42D7-B42B-5F4F873AF6CB}" type="slidenum">
              <a:rPr lang="en-US" smtClean="0"/>
              <a:t>‹#›</a:t>
            </a:fld>
            <a:endParaRPr lang="en-US" dirty="0"/>
          </a:p>
        </p:txBody>
      </p:sp>
    </p:spTree>
    <p:extLst>
      <p:ext uri="{BB962C8B-B14F-4D97-AF65-F5344CB8AC3E}">
        <p14:creationId xmlns:p14="http://schemas.microsoft.com/office/powerpoint/2010/main" val="2086852881"/>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7ED501-ADFB-45BF-8434-3082F5ED5ED3}" type="datetimeFigureOut">
              <a:rPr lang="en-US" smtClean="0"/>
              <a:t>7/15/2015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558442-61E8-46B9-B3C9-CFE8B4E0BD7B}" type="slidenum">
              <a:rPr lang="en-US" smtClean="0"/>
              <a:t>‹#›</a:t>
            </a:fld>
            <a:endParaRPr lang="en-US" dirty="0"/>
          </a:p>
        </p:txBody>
      </p:sp>
    </p:spTree>
    <p:extLst>
      <p:ext uri="{BB962C8B-B14F-4D97-AF65-F5344CB8AC3E}">
        <p14:creationId xmlns:p14="http://schemas.microsoft.com/office/powerpoint/2010/main" val="62950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 Id="rId3" Type="http://schemas.openxmlformats.org/officeDocument/2006/relationships/hyperlink" TargetMode="External" Target="http://www.distraction.gov/research/PDF-Files/Comparison-of-CellPhone-Driver-Drunk-Driver.pdf"/>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 Id="rId3" Type="http://schemas.openxmlformats.org/officeDocument/2006/relationships/hyperlink" TargetMode="External" Target="http://www.textecution.com/"/>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Distracted driving due to phone use is a serious</a:t>
            </a:r>
            <a:r>
              <a:rPr lang="en-US" baseline="0" dirty="0" smtClean="0"/>
              <a:t> public health hazard </a:t>
            </a:r>
          </a:p>
          <a:p>
            <a:r>
              <a:rPr lang="en-US" baseline="0" dirty="0" smtClean="0"/>
              <a:t>In fact, U.S. Dept. of Transportation calls it an epidemic</a:t>
            </a:r>
          </a:p>
          <a:p>
            <a:r>
              <a:rPr lang="en-US" baseline="0" dirty="0" smtClean="0"/>
              <a:t>We have all seen distracted drivers, and most likely, everyone in this room has used their phone while driving or you have been in a car where the driver was using his/her phone</a:t>
            </a:r>
          </a:p>
          <a:p>
            <a:endParaRPr lang="en-US" baseline="0" dirty="0" smtClean="0"/>
          </a:p>
          <a:p>
            <a:r>
              <a:rPr lang="en-US" b="1" baseline="0" dirty="0" smtClean="0"/>
              <a:t>Resource:  Dept. of Transportation Distracted Driving campaign:     http://www.distraction.gov/</a:t>
            </a:r>
          </a:p>
          <a:p>
            <a:endParaRPr lang="en-US" baseline="0" dirty="0" smtClean="0"/>
          </a:p>
        </p:txBody>
      </p:sp>
      <p:sp>
        <p:nvSpPr>
          <p:cNvPr id="4" name="Slide Number Placeholder 3"/>
          <p:cNvSpPr>
            <a:spLocks noGrp="1"/>
          </p:cNvSpPr>
          <p:nvPr>
            <p:ph type="sldNum" sz="quarter" idx="10"/>
          </p:nvPr>
        </p:nvSpPr>
        <p:spPr/>
        <p:txBody>
          <a:bodyPr/>
          <a:lstStyle/>
          <a:p>
            <a:fld id="{65558442-61E8-46B9-B3C9-CFE8B4E0BD7B}" type="slidenum">
              <a:rPr lang="en-US" smtClean="0"/>
              <a:t>1</a:t>
            </a:fld>
            <a:endParaRPr lang="en-US" dirty="0"/>
          </a:p>
        </p:txBody>
      </p:sp>
    </p:spTree>
    <p:extLst>
      <p:ext uri="{BB962C8B-B14F-4D97-AF65-F5344CB8AC3E}">
        <p14:creationId xmlns:p14="http://schemas.microsoft.com/office/powerpoint/2010/main" val="58008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before we get too deep into the discussion, let’s see the official definition of “distraction” as it relates</a:t>
            </a:r>
            <a:r>
              <a:rPr lang="en-US" baseline="0" dirty="0" smtClean="0"/>
              <a:t> to driving, </a:t>
            </a:r>
            <a:r>
              <a:rPr lang="en-US" dirty="0" smtClean="0"/>
              <a:t>as defined by the National Highway Traffic Safety Administration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Numerous studies have been conducted about driving while performing other tasks, such talking on a phone or texting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Driving</a:t>
            </a:r>
            <a:r>
              <a:rPr lang="en-US" baseline="0" dirty="0" smtClean="0"/>
              <a:t> while on a cell phone is not only dangerous, it is illegal in many states (note the laws in your state)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0" indent="0">
              <a:buFontTx/>
              <a:buNone/>
            </a:pPr>
            <a:endParaRPr lang="en-US" b="0" dirty="0"/>
          </a:p>
        </p:txBody>
      </p:sp>
      <p:sp>
        <p:nvSpPr>
          <p:cNvPr id="4" name="Slide Number Placeholder 3"/>
          <p:cNvSpPr>
            <a:spLocks noGrp="1"/>
          </p:cNvSpPr>
          <p:nvPr>
            <p:ph type="sldNum" sz="quarter" idx="10"/>
          </p:nvPr>
        </p:nvSpPr>
        <p:spPr/>
        <p:txBody>
          <a:bodyPr/>
          <a:lstStyle/>
          <a:p>
            <a:fld id="{65558442-61E8-46B9-B3C9-CFE8B4E0BD7B}" type="slidenum">
              <a:rPr lang="en-US" smtClean="0"/>
              <a:t>2</a:t>
            </a:fld>
            <a:endParaRPr lang="en-US" dirty="0"/>
          </a:p>
        </p:txBody>
      </p:sp>
    </p:spTree>
    <p:extLst>
      <p:ext uri="{BB962C8B-B14F-4D97-AF65-F5344CB8AC3E}">
        <p14:creationId xmlns:p14="http://schemas.microsoft.com/office/powerpoint/2010/main" val="275366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number one cause of death for teenagers in</a:t>
            </a:r>
            <a:r>
              <a:rPr lang="en-US" baseline="0" dirty="0" smtClean="0"/>
              <a:t> the U.S. is car crashes.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Many</a:t>
            </a:r>
            <a:r>
              <a:rPr lang="en-US" baseline="0" dirty="0" smtClean="0"/>
              <a:t> of the fatal car crashes are caused by distracted driving</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I’m NAME, TITLE w/ NAME</a:t>
            </a:r>
            <a:r>
              <a:rPr lang="en-US" baseline="0" dirty="0" smtClean="0"/>
              <a:t> OF CO-OP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Co-ops,</a:t>
            </a:r>
            <a:r>
              <a:rPr lang="en-US" baseline="0" dirty="0" smtClean="0"/>
              <a:t> including ours,  all operate under a set of guiding principles – one of them is a Concern for Community – which is why we’re here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care about the community – including the young people, who are impacted significantly by distracted driving</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 also care about the safety of our employees – and distracted driving is the number one cause of death in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So by talking about distracted</a:t>
            </a:r>
            <a:r>
              <a:rPr lang="en-US" baseline="0" dirty="0" smtClean="0"/>
              <a:t> driving it’s really addressing some of our core values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Distracted driving impacts everyone – those who drive; those who are passengers; pedestrians; bystanders etc.</a:t>
            </a:r>
            <a:r>
              <a:rPr lang="en-US"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 want to say early on that I’m not here to lecture.  The purpose here is really to start a conversation to discuss a serious problem that impacts everyone in this room and in our community.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is part of our</a:t>
            </a:r>
            <a:r>
              <a:rPr lang="en-US" sz="1200" kern="1200" baseline="0" dirty="0" smtClean="0">
                <a:solidFill>
                  <a:schemeClr val="tx1"/>
                </a:solidFill>
                <a:effectLst/>
                <a:latin typeface="+mn-lt"/>
                <a:ea typeface="+mn-ea"/>
                <a:cs typeface="+mn-cs"/>
              </a:rPr>
              <a:t> ongoing commitment to safety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can all do our part to stay safe and make the roads safer for our community</a:t>
            </a:r>
          </a:p>
          <a:p>
            <a:pPr marL="171450" indent="-171450">
              <a:buFont typeface="Arial" panose="020B0604020202020204" pitchFamily="34" charset="0"/>
              <a:buChar char="•"/>
            </a:pPr>
            <a:r>
              <a:rPr lang="en-US" baseline="0" dirty="0" smtClean="0"/>
              <a:t>Which is why we are here today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our hope that we can promote a culture of safety not only here at the co-op, but you can continue this conversation at home with your family and friends.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initiating this program along with co-ops across the country to make our corner of the world safer – but we can’t do it without you</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Resources:https</a:t>
            </a:r>
            <a:r>
              <a:rPr lang="en-US" sz="1200" kern="1200" dirty="0" smtClean="0">
                <a:solidFill>
                  <a:schemeClr val="tx1"/>
                </a:solidFill>
                <a:effectLst/>
                <a:latin typeface="+mn-lt"/>
                <a:ea typeface="+mn-ea"/>
                <a:cs typeface="+mn-cs"/>
              </a:rPr>
              <a:t>://www.osha.gov/distracted-driving/initiative.html</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558442-61E8-46B9-B3C9-CFE8B4E0BD7B}" type="slidenum">
              <a:rPr lang="en-US" smtClean="0"/>
              <a:t>3</a:t>
            </a:fld>
            <a:endParaRPr lang="en-US" dirty="0"/>
          </a:p>
        </p:txBody>
      </p:sp>
    </p:spTree>
    <p:extLst>
      <p:ext uri="{BB962C8B-B14F-4D97-AF65-F5344CB8AC3E}">
        <p14:creationId xmlns:p14="http://schemas.microsoft.com/office/powerpoint/2010/main" val="283640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I started out with this fact – and if I was a teenager sitting where you are – I’d be pretty concerned about these statistics</a:t>
            </a:r>
          </a:p>
          <a:p>
            <a:pPr marL="171450" indent="-171450">
              <a:buFont typeface="Arial" panose="020B0604020202020204" pitchFamily="34" charset="0"/>
              <a:buChar char="•"/>
            </a:pPr>
            <a:r>
              <a:rPr lang="en-US" dirty="0" smtClean="0"/>
              <a:t>This</a:t>
            </a:r>
            <a:r>
              <a:rPr lang="en-US" baseline="0" dirty="0" smtClean="0"/>
              <a:t> makes sense though  – the youngest and most inexperienced drivers are most at risk – and pose the greatest risk to others</a:t>
            </a:r>
          </a:p>
          <a:p>
            <a:pPr marL="171450" indent="-171450">
              <a:buFont typeface="Arial" panose="020B0604020202020204" pitchFamily="34" charset="0"/>
              <a:buChar char="•"/>
            </a:pPr>
            <a:r>
              <a:rPr lang="en-US" baseline="0" dirty="0" smtClean="0"/>
              <a:t>It’s a mistake to think that because you are young, nothing will happen to you</a:t>
            </a:r>
          </a:p>
          <a:p>
            <a:pPr marL="171450" indent="-171450">
              <a:buFont typeface="Arial" panose="020B0604020202020204" pitchFamily="34" charset="0"/>
              <a:buChar char="•"/>
            </a:pPr>
            <a:r>
              <a:rPr lang="en-US" baseline="0" dirty="0" smtClean="0"/>
              <a:t>No one PLANS to be in an accident – but you can lessen your risk when driving by simply being smart – making good choices in the car to maximize your safety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other key piece of info. – American Automobile Association calls the days between Memorial Day and Labor day the 100 most deadly days for young drivers, as this is when the greatest number of accidents occur involving young drivers  (graduation parties, beach week, summer break); </a:t>
            </a:r>
            <a:r>
              <a:rPr lang="en-US" sz="1200" dirty="0" smtClean="0"/>
              <a:t>Drivers in their 20s make up 27 % of the distracted drivers in fatal crashes.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While younger drivers are most at risk, it really means that we are all at risk*—we all share the road.*</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65558442-61E8-46B9-B3C9-CFE8B4E0BD7B}" type="slidenum">
              <a:rPr lang="en-US" smtClean="0"/>
              <a:t>4</a:t>
            </a:fld>
            <a:endParaRPr lang="en-US" dirty="0"/>
          </a:p>
        </p:txBody>
      </p:sp>
    </p:spTree>
    <p:extLst>
      <p:ext uri="{BB962C8B-B14F-4D97-AF65-F5344CB8AC3E}">
        <p14:creationId xmlns:p14="http://schemas.microsoft.com/office/powerpoint/2010/main" val="139554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Obviously distracted driving is a problem for adults</a:t>
            </a:r>
            <a:r>
              <a:rPr lang="en-US" baseline="0" dirty="0" smtClean="0"/>
              <a:t> as well </a:t>
            </a:r>
            <a:endParaRPr lang="en-US" dirty="0" smtClean="0"/>
          </a:p>
          <a:p>
            <a:pPr marL="171450" indent="-171450">
              <a:buFont typeface="Arial" panose="020B0604020202020204" pitchFamily="34" charset="0"/>
              <a:buChar char="•"/>
            </a:pPr>
            <a:r>
              <a:rPr lang="en-US" dirty="0" smtClean="0"/>
              <a:t>People fee pressure to remain in constant contact even when behind the wheel</a:t>
            </a:r>
          </a:p>
          <a:p>
            <a:pPr marL="171450" indent="-171450">
              <a:buFont typeface="Arial" panose="020B0604020202020204" pitchFamily="34" charset="0"/>
              <a:buChar char="•"/>
            </a:pPr>
            <a:r>
              <a:rPr lang="en-US" dirty="0" smtClean="0"/>
              <a:t>We have all seen drivers who were so busy on their phone that they are clearly not paying attention to what is going on around them.</a:t>
            </a:r>
          </a:p>
          <a:p>
            <a:pPr marL="171450" indent="-171450">
              <a:buFont typeface="Arial" panose="020B0604020202020204" pitchFamily="34" charset="0"/>
              <a:buChar char="•"/>
            </a:pPr>
            <a:r>
              <a:rPr lang="en-US" dirty="0" smtClean="0"/>
              <a:t>If we’re honest with ourselves, most of us</a:t>
            </a:r>
            <a:r>
              <a:rPr lang="en-US" baseline="0" dirty="0" smtClean="0"/>
              <a:t> have been the one not paying attention at some point. </a:t>
            </a:r>
          </a:p>
          <a:p>
            <a:pPr marL="171450" indent="-171450">
              <a:buFont typeface="Arial" panose="020B0604020202020204" pitchFamily="34" charset="0"/>
              <a:buChar char="•"/>
            </a:pPr>
            <a:r>
              <a:rPr lang="en-US" baseline="0" dirty="0" smtClean="0"/>
              <a:t>We need to recognize the fact that </a:t>
            </a:r>
            <a:r>
              <a:rPr lang="en-US" b="1" u="sng" baseline="0" dirty="0" smtClean="0"/>
              <a:t>WE are those distracted drivers – driving and using a phone is not multi-tasking – it’s driving while distracted and it can be a fatal decision. No conversation or correspondence is worth someone getting hurt or losing their life.</a:t>
            </a:r>
          </a:p>
          <a:p>
            <a:pPr marL="171450" indent="-171450">
              <a:buFont typeface="Arial" panose="020B0604020202020204" pitchFamily="34" charset="0"/>
              <a:buChar char="•"/>
            </a:pPr>
            <a:r>
              <a:rPr lang="en-US" b="0" u="none" baseline="0" dirty="0" smtClean="0"/>
              <a:t>These stats are from the National Safety Council  </a:t>
            </a:r>
            <a:r>
              <a:rPr lang="en-US" b="0" u="none" dirty="0" smtClean="0"/>
              <a:t>http://www.nsc.org/learn/NSC-Initiatives/Pages/distracted-driving-research-studies.aspx</a:t>
            </a:r>
            <a:endParaRPr lang="en-US" b="0" u="none" dirty="0"/>
          </a:p>
        </p:txBody>
      </p:sp>
      <p:sp>
        <p:nvSpPr>
          <p:cNvPr id="4" name="Slide Number Placeholder 3"/>
          <p:cNvSpPr>
            <a:spLocks noGrp="1"/>
          </p:cNvSpPr>
          <p:nvPr>
            <p:ph type="sldNum" sz="quarter" idx="10"/>
          </p:nvPr>
        </p:nvSpPr>
        <p:spPr/>
        <p:txBody>
          <a:bodyPr/>
          <a:lstStyle/>
          <a:p>
            <a:fld id="{65558442-61E8-46B9-B3C9-CFE8B4E0BD7B}" type="slidenum">
              <a:rPr lang="en-US" smtClean="0"/>
              <a:t>5</a:t>
            </a:fld>
            <a:endParaRPr lang="en-US" dirty="0"/>
          </a:p>
        </p:txBody>
      </p:sp>
    </p:spTree>
    <p:extLst>
      <p:ext uri="{BB962C8B-B14F-4D97-AF65-F5344CB8AC3E}">
        <p14:creationId xmlns:p14="http://schemas.microsoft.com/office/powerpoint/2010/main" val="185441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a:t>
            </a:r>
            <a:r>
              <a:rPr lang="en-US" baseline="0" dirty="0" smtClean="0"/>
              <a:t>here are lots of information and statistics out there on distracted driving, </a:t>
            </a:r>
            <a:r>
              <a:rPr lang="en-US" dirty="0" smtClean="0"/>
              <a:t>here are just</a:t>
            </a:r>
            <a:r>
              <a:rPr lang="en-US" baseline="0" dirty="0" smtClean="0"/>
              <a:t> </a:t>
            </a:r>
            <a:r>
              <a:rPr lang="en-US" dirty="0" smtClean="0"/>
              <a:t>a few key facts I want to share</a:t>
            </a:r>
          </a:p>
          <a:p>
            <a:pPr marL="171450" indent="-171450">
              <a:buFont typeface="Arial" panose="020B0604020202020204" pitchFamily="34" charset="0"/>
              <a:buChar char="•"/>
            </a:pPr>
            <a:r>
              <a:rPr lang="en-US" dirty="0" smtClean="0"/>
              <a:t>The first one is pretty sobering --  this is even scarier</a:t>
            </a:r>
            <a:r>
              <a:rPr lang="en-US" baseline="0" dirty="0" smtClean="0"/>
              <a:t> if you are traveling at a faster speed</a:t>
            </a:r>
          </a:p>
          <a:p>
            <a:pPr marL="171450" indent="-171450">
              <a:buFont typeface="Arial" panose="020B0604020202020204" pitchFamily="34" charset="0"/>
              <a:buChar char="•"/>
            </a:pPr>
            <a:r>
              <a:rPr lang="en-US" baseline="0" dirty="0" smtClean="0"/>
              <a:t>Do you all have a football field? ----- Next time you walk by your school’s football field, think about this!  If you are on the highway and text, it’s like driving the length of your school football field blind-folded  -- that’s an awful lot to miss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Talking on a cell phone quadruples your risk of an accident, about the same as if you were driving drunk. Think about it – you know how impaired a person’s judgment and reflexes are when </a:t>
            </a:r>
            <a:r>
              <a:rPr lang="en-US" sz="1200" kern="1200" baseline="0" dirty="0" smtClean="0">
                <a:solidFill>
                  <a:schemeClr val="tx1"/>
                </a:solidFill>
                <a:effectLst/>
                <a:latin typeface="+mn-lt"/>
                <a:ea typeface="+mn-ea"/>
                <a:cs typeface="+mn-cs"/>
              </a:rPr>
              <a:t>they have had too much to drink – they are slow, not quite coordinated. this is essentially the same level of reflexes – slow, a beat or two off – enough time to drift into another lane; or not hit the brakes to avoid a pedestrian or the car in front of you; or react to someone else’s mistake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That risk doubles again, to eight times normal, if you are texting. </a:t>
            </a:r>
            <a:endParaRPr lang="en-US" dirty="0" smtClean="0"/>
          </a:p>
          <a:p>
            <a:pPr marL="171450" indent="-171450">
              <a:buFont typeface="Arial" panose="020B0604020202020204" pitchFamily="34" charset="0"/>
              <a:buChar char="•"/>
            </a:pPr>
            <a:r>
              <a:rPr lang="en-US" dirty="0" smtClean="0"/>
              <a:t>Resources: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#1</a:t>
            </a:r>
            <a:r>
              <a:rPr lang="en-US" sz="1200" b="0" dirty="0" smtClean="0">
                <a:solidFill>
                  <a:schemeClr val="tx1"/>
                </a:solidFill>
              </a:rPr>
              <a:t>(</a:t>
            </a:r>
            <a:r>
              <a:rPr lang="en-US" sz="1200" b="0" i="1" dirty="0" smtClean="0">
                <a:solidFill>
                  <a:schemeClr val="tx1"/>
                </a:solidFill>
              </a:rPr>
              <a:t>2009, VTTI</a:t>
            </a:r>
            <a:r>
              <a:rPr lang="en-US" sz="1200" b="0" dirty="0" smtClean="0">
                <a:solidFill>
                  <a:schemeClr val="tx1"/>
                </a:solidFill>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#2</a:t>
            </a:r>
            <a:r>
              <a:rPr lang="en-US" sz="1200" dirty="0" smtClean="0">
                <a:solidFill>
                  <a:schemeClr val="tx1">
                    <a:lumMod val="65000"/>
                    <a:lumOff val="35000"/>
                  </a:schemeClr>
                </a:solidFill>
              </a:rPr>
              <a:t>(</a:t>
            </a:r>
            <a:r>
              <a:rPr lang="en-US" sz="1200" i="1" dirty="0" smtClean="0">
                <a:solidFill>
                  <a:schemeClr val="tx1">
                    <a:lumMod val="65000"/>
                    <a:lumOff val="35000"/>
                  </a:schemeClr>
                </a:solidFill>
              </a:rPr>
              <a:t>2009, VTTI</a:t>
            </a:r>
            <a:r>
              <a:rPr lang="en-US" sz="1200" dirty="0" smtClean="0">
                <a:solidFill>
                  <a:schemeClr val="tx1">
                    <a:lumMod val="65000"/>
                    <a:lumOff val="35000"/>
                  </a:schemeClr>
                </a:solidFill>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#3 </a:t>
            </a:r>
            <a:r>
              <a:rPr lang="en-US" sz="1200" dirty="0" smtClean="0">
                <a:solidFill>
                  <a:schemeClr val="tx1"/>
                </a:solidFill>
              </a:rPr>
              <a:t>(</a:t>
            </a:r>
            <a:r>
              <a:rPr lang="en-US" sz="1200" i="1" dirty="0" smtClean="0">
                <a:solidFill>
                  <a:schemeClr val="tx1"/>
                </a:solidFill>
              </a:rPr>
              <a:t>AAA Foundation</a:t>
            </a:r>
            <a:r>
              <a:rPr lang="en-US" sz="1200" dirty="0" smtClean="0">
                <a:solidFill>
                  <a:schemeClr val="tx1"/>
                </a:solidFill>
              </a:rPr>
              <a:t>)</a:t>
            </a:r>
            <a:r>
              <a:rPr lang="en-US" sz="1200" baseline="30000" dirty="0" smtClean="0">
                <a:solidFill>
                  <a:schemeClr val="tx1"/>
                </a:solidFill>
              </a:rPr>
              <a:t> </a:t>
            </a:r>
            <a:endParaRPr lang="en-US" sz="1200" dirty="0" smtClean="0">
              <a:solidFill>
                <a:schemeClr val="tx1"/>
              </a:solidFill>
            </a:endParaRPr>
          </a:p>
          <a:p>
            <a:pPr marL="171450" indent="-171450">
              <a:buFont typeface="Arial" panose="020B0604020202020204" pitchFamily="34" charset="0"/>
              <a:buChar char="•"/>
            </a:pPr>
            <a:r>
              <a:rPr lang="en-US" dirty="0" smtClean="0"/>
              <a:t>#4 </a:t>
            </a:r>
            <a:r>
              <a:rPr lang="en-US" sz="1200" kern="1200" dirty="0" smtClean="0">
                <a:solidFill>
                  <a:schemeClr val="tx1"/>
                </a:solidFill>
                <a:effectLst/>
                <a:latin typeface="+mn-lt"/>
                <a:ea typeface="+mn-ea"/>
                <a:cs typeface="+mn-cs"/>
              </a:rPr>
              <a:t>(</a:t>
            </a:r>
            <a:r>
              <a:rPr lang="en-US" sz="1200" i="1" u="none" strike="noStrike" kern="1200" dirty="0" smtClean="0">
                <a:solidFill>
                  <a:schemeClr val="tx1"/>
                </a:solidFill>
                <a:effectLst/>
                <a:latin typeface="+mn-lt"/>
                <a:ea typeface="+mn-ea"/>
                <a:cs typeface="+mn-cs"/>
                <a:hlinkClick r:id="rId3"/>
              </a:rPr>
              <a:t>Univ. Utah</a:t>
            </a:r>
            <a:r>
              <a:rPr lang="en-US" sz="1200" i="1" kern="1200" dirty="0" smtClean="0">
                <a:solidFill>
                  <a:schemeClr val="tx1"/>
                </a:solidFill>
                <a:effectLst/>
                <a:latin typeface="+mn-lt"/>
                <a:ea typeface="+mn-ea"/>
                <a:cs typeface="+mn-cs"/>
              </a:rPr>
              <a:t> research by Dr. David </a:t>
            </a:r>
            <a:r>
              <a:rPr lang="en-US" sz="1200" i="1" kern="1200" dirty="0" err="1" smtClean="0">
                <a:solidFill>
                  <a:schemeClr val="tx1"/>
                </a:solidFill>
                <a:effectLst/>
                <a:latin typeface="+mn-lt"/>
                <a:ea typeface="+mn-ea"/>
                <a:cs typeface="+mn-cs"/>
              </a:rPr>
              <a:t>Strayer</a:t>
            </a:r>
            <a:r>
              <a:rPr lang="en-US" sz="1200" kern="120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#5 </a:t>
            </a:r>
            <a:r>
              <a:rPr lang="en-US" sz="1200" dirty="0" smtClean="0"/>
              <a:t>(CDC)</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5558442-61E8-46B9-B3C9-CFE8B4E0BD7B}" type="slidenum">
              <a:rPr lang="en-US" smtClean="0"/>
              <a:t>6</a:t>
            </a:fld>
            <a:endParaRPr lang="en-US" dirty="0"/>
          </a:p>
        </p:txBody>
      </p:sp>
    </p:spTree>
    <p:extLst>
      <p:ext uri="{BB962C8B-B14F-4D97-AF65-F5344CB8AC3E}">
        <p14:creationId xmlns:p14="http://schemas.microsoft.com/office/powerpoint/2010/main" val="294851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are some </a:t>
            </a:r>
            <a:r>
              <a:rPr lang="en-US" baseline="0" dirty="0" smtClean="0"/>
              <a:t>simple actions you can take when you are the driver, starting with taking the pledge not to text and talk on the phone while driving</a:t>
            </a:r>
          </a:p>
          <a:p>
            <a:pPr marL="171450" indent="-171450">
              <a:buFont typeface="Arial" panose="020B0604020202020204" pitchFamily="34" charset="0"/>
              <a:buChar char="•"/>
            </a:pPr>
            <a:r>
              <a:rPr lang="en-US" baseline="0" dirty="0" smtClean="0"/>
              <a:t>A lot of these are simple steps </a:t>
            </a:r>
          </a:p>
          <a:p>
            <a:pPr marL="171450" indent="-171450">
              <a:buFont typeface="Arial" panose="020B0604020202020204" pitchFamily="34" charset="0"/>
              <a:buChar char="•"/>
            </a:pPr>
            <a:r>
              <a:rPr lang="en-US" baseline="0" dirty="0" smtClean="0"/>
              <a:t>Can I get a show of hands if you are already doing any of theses things?</a:t>
            </a:r>
          </a:p>
          <a:p>
            <a:pPr marL="171450" indent="-171450">
              <a:buFont typeface="Arial" panose="020B0604020202020204" pitchFamily="34" charset="0"/>
              <a:buChar char="•"/>
            </a:pPr>
            <a:r>
              <a:rPr lang="en-US" baseline="0" dirty="0" smtClean="0"/>
              <a:t>Many apps to assist you. Some notify </a:t>
            </a:r>
            <a:r>
              <a:rPr lang="en-US" dirty="0" smtClean="0"/>
              <a:t>specific contacts automatically as to when and where you're driving. The app also offers enhanced controls for parents, like safety logs that can help hold younger drivers accountable for their actions when they're driving alone.</a:t>
            </a:r>
          </a:p>
          <a:p>
            <a:pPr marL="171450" indent="-171450">
              <a:buFont typeface="Arial" panose="020B0604020202020204" pitchFamily="34" charset="0"/>
              <a:buChar char="•"/>
            </a:pPr>
            <a:r>
              <a:rPr lang="en-US" dirty="0" smtClean="0"/>
              <a:t>The </a:t>
            </a:r>
            <a:r>
              <a:rPr lang="en-US" dirty="0" err="1" smtClean="0">
                <a:hlinkClick r:id="rId3"/>
              </a:rPr>
              <a:t>Textecution</a:t>
            </a:r>
            <a:r>
              <a:rPr lang="en-US" dirty="0" smtClean="0"/>
              <a:t> app is a "locking" app that disables text and email functionality when you're moving beyond a certain speed. It even comes with controls to help avoid disabling the locking if a user removes </a:t>
            </a:r>
            <a:r>
              <a:rPr lang="en-US" dirty="0" err="1" smtClean="0"/>
              <a:t>Textecution</a:t>
            </a:r>
            <a:r>
              <a:rPr lang="en-US" dirty="0" smtClean="0"/>
              <a:t> from the phone, there is an option for another user, likely a parent, to be notified by text. </a:t>
            </a:r>
          </a:p>
          <a:p>
            <a:pPr marL="171450" indent="-171450">
              <a:buFont typeface="Arial" panose="020B0604020202020204" pitchFamily="34" charset="0"/>
              <a:buChar char="•"/>
            </a:pPr>
            <a:r>
              <a:rPr lang="en-US" dirty="0" smtClean="0"/>
              <a:t>Sprint announced that it will pre-install a safe</a:t>
            </a:r>
            <a:r>
              <a:rPr lang="en-US" baseline="0" dirty="0" smtClean="0"/>
              <a:t> driving app on all the devices it sells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Can I get a show of hands from those who have a safe-driving app?</a:t>
            </a:r>
          </a:p>
          <a:p>
            <a:pPr marL="171450" indent="-171450">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dirty="0" smtClean="0"/>
              <a:t>Resource: Examples of apps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https://www.libertymutual.com/safe-and-smart-living/blog-posts/distracted-driving-prevention-tools?CAT=Auto&amp;src=lmcm-s-ggl-brd201401120450</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5558442-61E8-46B9-B3C9-CFE8B4E0BD7B}" type="slidenum">
              <a:rPr lang="en-US" smtClean="0"/>
              <a:t>7</a:t>
            </a:fld>
            <a:endParaRPr lang="en-US" dirty="0"/>
          </a:p>
        </p:txBody>
      </p:sp>
    </p:spTree>
    <p:extLst>
      <p:ext uri="{BB962C8B-B14F-4D97-AF65-F5344CB8AC3E}">
        <p14:creationId xmlns:p14="http://schemas.microsoft.com/office/powerpoint/2010/main" val="17757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a:t>
            </a:r>
            <a:r>
              <a:rPr lang="en-US" baseline="0" dirty="0" smtClean="0"/>
              <a:t> is no sugar-coating the facts – texting and/or talking on a device while driving can have devastating, often deadly results </a:t>
            </a:r>
          </a:p>
          <a:p>
            <a:pPr marL="171450" indent="-171450">
              <a:buFont typeface="Arial" panose="020B0604020202020204" pitchFamily="34" charset="0"/>
              <a:buChar char="•"/>
            </a:pPr>
            <a:r>
              <a:rPr lang="en-US" baseline="0" dirty="0" smtClean="0"/>
              <a:t>You are most at risk – so you need to take this statistic to heart and act on it – keep yourself, those in your car and on the road safe</a:t>
            </a:r>
          </a:p>
          <a:p>
            <a:pPr marL="171450" indent="-171450">
              <a:buFont typeface="Arial" panose="020B0604020202020204" pitchFamily="34" charset="0"/>
              <a:buChar char="•"/>
            </a:pPr>
            <a:r>
              <a:rPr lang="en-US" baseline="0" dirty="0" smtClean="0"/>
              <a:t>We are all guilty of this at one time or another</a:t>
            </a:r>
          </a:p>
          <a:p>
            <a:pPr marL="171450" indent="-171450">
              <a:buFont typeface="Arial" panose="020B0604020202020204" pitchFamily="34" charset="0"/>
              <a:buChar char="•"/>
            </a:pPr>
            <a:r>
              <a:rPr lang="en-US" baseline="0" dirty="0" smtClean="0"/>
              <a:t>When you are doing it, most people think, checking that ONE text, or picking up that ONE urgent call, just for a </a:t>
            </a:r>
            <a:r>
              <a:rPr lang="en-US" b="1" baseline="0" dirty="0" smtClean="0"/>
              <a:t>brief </a:t>
            </a:r>
            <a:r>
              <a:rPr lang="en-US" baseline="0" dirty="0" smtClean="0"/>
              <a:t>time is NOT going to cause harm – but the fact is, you increase the likelihood of an accident every time you use a phone and drive </a:t>
            </a:r>
          </a:p>
          <a:p>
            <a:pPr marL="171450" indent="-171450">
              <a:buFont typeface="Arial" panose="020B0604020202020204" pitchFamily="34" charset="0"/>
              <a:buChar char="•"/>
            </a:pPr>
            <a:r>
              <a:rPr lang="en-US" baseline="0" dirty="0" smtClean="0"/>
              <a:t>No one plans to be in an accident, and yet they happen every day, in every community</a:t>
            </a:r>
          </a:p>
          <a:p>
            <a:pPr marL="171450" indent="-171450">
              <a:buFont typeface="Arial" panose="020B0604020202020204" pitchFamily="34" charset="0"/>
              <a:buChar char="•"/>
            </a:pPr>
            <a:r>
              <a:rPr lang="en-US" baseline="0" dirty="0" smtClean="0"/>
              <a:t>We can all pledge to improve  </a:t>
            </a:r>
          </a:p>
          <a:p>
            <a:pPr marL="171450" indent="-171450">
              <a:buFont typeface="Arial" panose="020B0604020202020204" pitchFamily="34" charset="0"/>
              <a:buChar char="•"/>
            </a:pPr>
            <a:r>
              <a:rPr lang="en-US" baseline="0" dirty="0" smtClean="0"/>
              <a:t>We all have family and friends that would be heartbroken if you were lost or permanently injured due to an accident involving distracted driving – whether you are at fault or were the victim</a:t>
            </a:r>
          </a:p>
          <a:p>
            <a:pPr marL="171450" indent="-171450">
              <a:buFont typeface="Arial" panose="020B0604020202020204" pitchFamily="34" charset="0"/>
              <a:buChar char="•"/>
            </a:pPr>
            <a:r>
              <a:rPr lang="en-US" baseline="0" dirty="0" smtClean="0"/>
              <a:t>Be strong – put the phone away when you are driving</a:t>
            </a:r>
          </a:p>
        </p:txBody>
      </p:sp>
      <p:sp>
        <p:nvSpPr>
          <p:cNvPr id="4" name="Slide Number Placeholder 3"/>
          <p:cNvSpPr>
            <a:spLocks noGrp="1"/>
          </p:cNvSpPr>
          <p:nvPr>
            <p:ph type="sldNum" sz="quarter" idx="10"/>
          </p:nvPr>
        </p:nvSpPr>
        <p:spPr/>
        <p:txBody>
          <a:bodyPr/>
          <a:lstStyle/>
          <a:p>
            <a:fld id="{65558442-61E8-46B9-B3C9-CFE8B4E0BD7B}" type="slidenum">
              <a:rPr lang="en-US" smtClean="0"/>
              <a:t>8</a:t>
            </a:fld>
            <a:endParaRPr lang="en-US" dirty="0"/>
          </a:p>
        </p:txBody>
      </p:sp>
    </p:spTree>
    <p:extLst>
      <p:ext uri="{BB962C8B-B14F-4D97-AF65-F5344CB8AC3E}">
        <p14:creationId xmlns:p14="http://schemas.microsoft.com/office/powerpoint/2010/main" val="395594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Keep this slide up</a:t>
            </a:r>
            <a:r>
              <a:rPr lang="en-US" b="1" baseline="0" dirty="0" smtClean="0"/>
              <a:t> during the discussion</a:t>
            </a:r>
            <a:endParaRPr lang="en-US" b="1" dirty="0" smtClean="0"/>
          </a:p>
          <a:p>
            <a:endParaRPr lang="en-US" b="1" dirty="0" smtClean="0"/>
          </a:p>
          <a:p>
            <a:r>
              <a:rPr lang="en-US" b="1" dirty="0" smtClean="0"/>
              <a:t>NOTE:  </a:t>
            </a:r>
            <a:r>
              <a:rPr lang="en-US" b="1" dirty="0" smtClean="0">
                <a:solidFill>
                  <a:srgbClr val="FFFF00"/>
                </a:solidFill>
              </a:rPr>
              <a:t>Insert a Name and contact info. if there is a particular point of contact at your co-op</a:t>
            </a:r>
          </a:p>
          <a:p>
            <a:endParaRPr lang="en-US" dirty="0" smtClean="0"/>
          </a:p>
          <a:p>
            <a:r>
              <a:rPr lang="en-US" b="1" dirty="0" smtClean="0"/>
              <a:t>DISCUSSION TOPICS –</a:t>
            </a:r>
          </a:p>
          <a:p>
            <a:endParaRPr lang="en-US" b="1" dirty="0" smtClean="0"/>
          </a:p>
          <a:p>
            <a:r>
              <a:rPr lang="en-US" b="1" dirty="0" smtClean="0"/>
              <a:t>Ice</a:t>
            </a:r>
            <a:r>
              <a:rPr lang="en-US" b="1" baseline="0" dirty="0" smtClean="0"/>
              <a:t> breaker</a:t>
            </a:r>
            <a:endParaRPr lang="en-US" b="1" dirty="0" smtClean="0"/>
          </a:p>
          <a:p>
            <a:pPr marL="171450" indent="-171450">
              <a:buFont typeface="Arial" panose="020B0604020202020204" pitchFamily="34" charset="0"/>
              <a:buChar char="•"/>
            </a:pPr>
            <a:r>
              <a:rPr lang="en-US" baseline="0" dirty="0" smtClean="0"/>
              <a:t>Show of hands for those that already have their license</a:t>
            </a:r>
          </a:p>
          <a:p>
            <a:pPr marL="171450" indent="-171450">
              <a:buFont typeface="Arial" panose="020B0604020202020204" pitchFamily="34" charset="0"/>
              <a:buChar char="•"/>
            </a:pPr>
            <a:r>
              <a:rPr lang="en-US" baseline="0" dirty="0" smtClean="0"/>
              <a:t>Show of hands for those that will be getting their license in the near future  -- next year</a:t>
            </a:r>
          </a:p>
          <a:p>
            <a:pPr marL="171450" indent="-171450">
              <a:buFont typeface="Arial" panose="020B0604020202020204" pitchFamily="34" charset="0"/>
              <a:buChar char="•"/>
            </a:pPr>
            <a:r>
              <a:rPr lang="en-US" baseline="0" dirty="0" smtClean="0"/>
              <a:t>Show of hands for those whose parents or another family member have talked with them about distracted driving</a:t>
            </a:r>
          </a:p>
          <a:p>
            <a:pPr marL="171450" indent="-171450">
              <a:buFont typeface="Arial" panose="020B0604020202020204" pitchFamily="34" charset="0"/>
              <a:buChar char="•"/>
            </a:pPr>
            <a:r>
              <a:rPr lang="en-US" dirty="0" smtClean="0"/>
              <a:t>Show of hands for those who have been in a car</a:t>
            </a:r>
            <a:r>
              <a:rPr lang="en-US" baseline="0" dirty="0" smtClean="0"/>
              <a:t> and experienced a “near miss” because the </a:t>
            </a:r>
            <a:r>
              <a:rPr lang="en-US" dirty="0" smtClean="0"/>
              <a:t>driver</a:t>
            </a:r>
            <a:r>
              <a:rPr lang="en-US" baseline="0" dirty="0" smtClean="0"/>
              <a:t> was on the phone</a:t>
            </a:r>
          </a:p>
          <a:p>
            <a:pPr marL="171450" indent="-171450">
              <a:buFont typeface="Arial" panose="020B0604020202020204" pitchFamily="34" charset="0"/>
              <a:buChar char="•"/>
            </a:pPr>
            <a:r>
              <a:rPr lang="en-US" baseline="0" dirty="0" smtClean="0"/>
              <a:t>Show of hands for those who know of someone who was in an accident involving distracted driving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Discussion</a:t>
            </a:r>
          </a:p>
          <a:p>
            <a:pPr marL="171450" indent="-171450">
              <a:buFont typeface="Arial" panose="020B0604020202020204" pitchFamily="34" charset="0"/>
              <a:buChar char="•"/>
            </a:pPr>
            <a:r>
              <a:rPr lang="en-US" baseline="0" dirty="0" smtClean="0"/>
              <a:t>What are your biggest take-aways from this presentation</a:t>
            </a:r>
          </a:p>
          <a:p>
            <a:pPr marL="171450" indent="-171450">
              <a:buFont typeface="Arial" panose="020B0604020202020204" pitchFamily="34" charset="0"/>
              <a:buChar char="•"/>
            </a:pPr>
            <a:r>
              <a:rPr lang="en-US" baseline="0" dirty="0" smtClean="0"/>
              <a:t>What have your parents, or another family member said about distracted driving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about the aps – do you have any recommendations and/or comments on some of the aps or other technology out there</a:t>
            </a:r>
          </a:p>
          <a:p>
            <a:pPr marL="171450" indent="-171450">
              <a:buFont typeface="Arial" panose="020B0604020202020204" pitchFamily="34" charset="0"/>
              <a:buChar char="•"/>
            </a:pPr>
            <a:r>
              <a:rPr lang="en-US" baseline="0" dirty="0" smtClean="0"/>
              <a:t>What are some of the things, steps your family or friends are doing to address the temptation of using a phone while driving</a:t>
            </a:r>
          </a:p>
          <a:p>
            <a:pPr marL="171450" indent="-171450">
              <a:buFont typeface="Arial" panose="020B0604020202020204" pitchFamily="34" charset="0"/>
              <a:buChar char="•"/>
            </a:pPr>
            <a:r>
              <a:rPr lang="en-US" baseline="0" dirty="0" smtClean="0"/>
              <a:t>Do you have any additional ideas or tips to help combat the distraction from your phone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do you think the biggest barrier is in changing behavior – not using a phone while driving– especially among young people</a:t>
            </a:r>
          </a:p>
          <a:p>
            <a:pPr marL="171450" indent="-171450">
              <a:buFont typeface="Arial" panose="020B0604020202020204" pitchFamily="34" charset="0"/>
              <a:buChar char="•"/>
            </a:pPr>
            <a:r>
              <a:rPr lang="en-US" baseline="0" dirty="0" smtClean="0"/>
              <a:t>As we (co-op name) talk with other young people about this problem, what do you think we should say to them about distracted driving? What message can we convey that would have the biggest impact</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65558442-61E8-46B9-B3C9-CFE8B4E0BD7B}" type="slidenum">
              <a:rPr lang="en-US" smtClean="0"/>
              <a:t>9</a:t>
            </a:fld>
            <a:endParaRPr lang="en-US" dirty="0"/>
          </a:p>
        </p:txBody>
      </p:sp>
    </p:spTree>
    <p:extLst>
      <p:ext uri="{BB962C8B-B14F-4D97-AF65-F5344CB8AC3E}">
        <p14:creationId xmlns:p14="http://schemas.microsoft.com/office/powerpoint/2010/main" val="2035299060"/>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7/15/2015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7/15/2015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7/15/2015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7/15/2015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7/15/2015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7/15/2015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7/15/2015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7/15/2015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2.xml"/>
  <Relationship Id="rId3" Type="http://schemas.openxmlformats.org/officeDocument/2006/relationships/image" Target="../media/image2.jpg"/>
  <Relationship Id="rId4" Type="http://schemas.openxmlformats.org/officeDocument/2006/relationships/image" Target="../media/image3.pn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3.xml"/>
  <Relationship Id="rId3" Type="http://schemas.openxmlformats.org/officeDocument/2006/relationships/image" Target="../media/image2.jpg"/>
  <Relationship Id="rId4" Type="http://schemas.openxmlformats.org/officeDocument/2006/relationships/image" Target="../media/image4.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4.xml"/>
  <Relationship Id="rId3" Type="http://schemas.openxmlformats.org/officeDocument/2006/relationships/image" Target="../media/image2.jpg"/>
  <Relationship Id="rId4" Type="http://schemas.openxmlformats.org/officeDocument/2006/relationships/image" Target="../media/image5.png"/>
  <Relationship Id="rId5" Type="http://schemas.openxmlformats.org/officeDocument/2006/relationships/image" Target="../media/image6.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5.xml"/>
  <Relationship Id="rId3" Type="http://schemas.openxmlformats.org/officeDocument/2006/relationships/image" Target="../media/image2.jpg"/>
  <Relationship Id="rId4" Type="http://schemas.openxmlformats.org/officeDocument/2006/relationships/image" Target="../media/image7.png"/>
  <Relationship Id="rId5" Type="http://schemas.openxmlformats.org/officeDocument/2006/relationships/image" Target="../media/image8.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6.xml"/>
  <Relationship Id="rId3" Type="http://schemas.openxmlformats.org/officeDocument/2006/relationships/image" Target="../media/image2.jpg"/>
  <Relationship Id="rId4" Type="http://schemas.openxmlformats.org/officeDocument/2006/relationships/image" Target="../media/image9.png"/>
  <Relationship Id="rId5" Type="http://schemas.openxmlformats.org/officeDocument/2006/relationships/image" Target="../media/image10.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7.xml"/>
  <Relationship Id="rId3" Type="http://schemas.openxmlformats.org/officeDocument/2006/relationships/image" Target="../media/image2.jpg"/>
  <Relationship Id="rId4" Type="http://schemas.openxmlformats.org/officeDocument/2006/relationships/image" Target="../media/image11.png"/>
  <Relationship Id="rId5" Type="http://schemas.openxmlformats.org/officeDocument/2006/relationships/image" Target="../media/image12.jp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8.xml"/>
  <Relationship Id="rId3" Type="http://schemas.openxmlformats.org/officeDocument/2006/relationships/image" Target="../media/image2.jpg"/>
  <Relationship Id="rId4" Type="http://schemas.openxmlformats.org/officeDocument/2006/relationships/image" Target="../media/image13.pn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9.xml"/>
  <Relationship Id="rId3" Type="http://schemas.openxmlformats.org/officeDocument/2006/relationships/image" Target="../media/image2.jp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S879_DistractedDriving_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13" y="-662529"/>
            <a:ext cx="9144000" cy="5143500"/>
          </a:xfrm>
          <a:prstGeom prst="rect">
            <a:avLst/>
          </a:prstGeom>
        </p:spPr>
      </p:pic>
    </p:spTree>
    <p:extLst>
      <p:ext uri="{BB962C8B-B14F-4D97-AF65-F5344CB8AC3E}">
        <p14:creationId xmlns:p14="http://schemas.microsoft.com/office/powerpoint/2010/main" val="1073761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S879_DistractedDriving_PP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258159" y="461873"/>
            <a:ext cx="4200741" cy="478791"/>
          </a:xfrm>
        </p:spPr>
        <p:txBody>
          <a:bodyPr>
            <a:noAutofit/>
          </a:bodyPr>
          <a:lstStyle/>
          <a:p>
            <a:r>
              <a:rPr lang="en-US" sz="2400" dirty="0" smtClean="0">
                <a:solidFill>
                  <a:srgbClr val="C00000"/>
                </a:solidFill>
              </a:rPr>
              <a:t/>
            </a:r>
            <a:br>
              <a:rPr lang="en-US" sz="2400" dirty="0" smtClean="0">
                <a:solidFill>
                  <a:srgbClr val="C00000"/>
                </a:solidFill>
              </a:rPr>
            </a:br>
            <a:r>
              <a:rPr lang="en-US" sz="2400" dirty="0" smtClean="0">
                <a:solidFill>
                  <a:srgbClr val="C00000"/>
                </a:solidFill>
              </a:rPr>
              <a:t/>
            </a:r>
            <a:br>
              <a:rPr lang="en-US" sz="2400" dirty="0" smtClean="0">
                <a:solidFill>
                  <a:srgbClr val="C00000"/>
                </a:solidFill>
              </a:rPr>
            </a:br>
            <a:r>
              <a:rPr lang="en-US" sz="2400" dirty="0" smtClean="0">
                <a:solidFill>
                  <a:srgbClr val="C00000"/>
                </a:solidFill>
              </a:rPr>
              <a:t/>
            </a:r>
            <a:br>
              <a:rPr lang="en-US" sz="2400" dirty="0" smtClean="0">
                <a:solidFill>
                  <a:srgbClr val="C00000"/>
                </a:solidFill>
              </a:rPr>
            </a:br>
            <a:r>
              <a:rPr lang="en-US" sz="2800" dirty="0" smtClean="0">
                <a:solidFill>
                  <a:srgbClr val="C00000"/>
                </a:solidFill>
              </a:rPr>
              <a:t>What is Distracted Driving?</a:t>
            </a:r>
            <a:endParaRPr lang="en-US" sz="2800" dirty="0">
              <a:solidFill>
                <a:srgbClr val="C00000"/>
              </a:solidFill>
            </a:endParaRPr>
          </a:p>
        </p:txBody>
      </p:sp>
      <p:sp>
        <p:nvSpPr>
          <p:cNvPr id="5" name="Text Placeholder 4"/>
          <p:cNvSpPr>
            <a:spLocks noGrp="1"/>
          </p:cNvSpPr>
          <p:nvPr>
            <p:ph type="body" sz="half" idx="2"/>
          </p:nvPr>
        </p:nvSpPr>
        <p:spPr>
          <a:xfrm>
            <a:off x="1732547" y="1697136"/>
            <a:ext cx="3829480" cy="3518297"/>
          </a:xfrm>
        </p:spPr>
        <p:txBody>
          <a:bodyPr>
            <a:normAutofit/>
          </a:bodyPr>
          <a:lstStyle/>
          <a:p>
            <a:r>
              <a:rPr lang="en-US" b="1" dirty="0" smtClean="0">
                <a:solidFill>
                  <a:srgbClr val="C00000"/>
                </a:solidFill>
              </a:rPr>
              <a:t>Distraction </a:t>
            </a:r>
            <a:r>
              <a:rPr lang="en-US" dirty="0"/>
              <a:t>is defined by </a:t>
            </a:r>
            <a:r>
              <a:rPr lang="en-US" dirty="0" smtClean="0"/>
              <a:t>the National Highway Traffic Safety Administration (NHTSA)  </a:t>
            </a:r>
            <a:r>
              <a:rPr lang="en-US" dirty="0"/>
              <a:t>as a specific type of inattention that occurs when drivers divert their attention away from the task of driving to focus on </a:t>
            </a:r>
            <a:r>
              <a:rPr lang="en-US" dirty="0" smtClean="0"/>
              <a:t>another </a:t>
            </a:r>
            <a:r>
              <a:rPr lang="en-US" dirty="0"/>
              <a:t>activity instead</a:t>
            </a:r>
            <a:r>
              <a:rPr lang="en-US" dirty="0" smtClean="0"/>
              <a:t>.</a:t>
            </a:r>
            <a:r>
              <a:rPr lang="en-US" dirty="0"/>
              <a:t> </a:t>
            </a:r>
            <a:endParaRPr lang="en-US" dirty="0" smtClean="0"/>
          </a:p>
          <a:p>
            <a:endParaRPr lang="en-US" sz="300" dirty="0" smtClean="0"/>
          </a:p>
          <a:p>
            <a:r>
              <a:rPr lang="en-US" dirty="0" smtClean="0"/>
              <a:t>Drivers don’t </a:t>
            </a:r>
            <a:r>
              <a:rPr lang="en-US" dirty="0"/>
              <a:t>realize the dangers posed when they take their eyes off the road and their hands off the wheel </a:t>
            </a:r>
            <a:r>
              <a:rPr lang="en-US" dirty="0" smtClean="0"/>
              <a:t>to </a:t>
            </a:r>
            <a:r>
              <a:rPr lang="en-US" dirty="0"/>
              <a:t>focus on activities other than driving.  </a:t>
            </a:r>
          </a:p>
          <a:p>
            <a:endParaRPr lang="en-US" dirty="0"/>
          </a:p>
        </p:txBody>
      </p:sp>
      <p:sp>
        <p:nvSpPr>
          <p:cNvPr id="7" name="Rectangle 6"/>
          <p:cNvSpPr/>
          <p:nvPr/>
        </p:nvSpPr>
        <p:spPr>
          <a:xfrm>
            <a:off x="1460501" y="1106659"/>
            <a:ext cx="3434082" cy="369332"/>
          </a:xfrm>
          <a:prstGeom prst="rect">
            <a:avLst/>
          </a:prstGeom>
        </p:spPr>
        <p:txBody>
          <a:bodyPr wrap="none">
            <a:spAutoFit/>
          </a:bodyPr>
          <a:lstStyle/>
          <a:p>
            <a:r>
              <a:rPr lang="en-US" b="1" i="1" dirty="0"/>
              <a:t>noun</a:t>
            </a:r>
            <a:r>
              <a:rPr lang="en-US" b="1" dirty="0"/>
              <a:t> dis·trac·tion \di-ˈstrak-shən\</a:t>
            </a:r>
          </a:p>
        </p:txBody>
      </p:sp>
      <p:pic>
        <p:nvPicPr>
          <p:cNvPr id="3077"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40782" y="538045"/>
            <a:ext cx="2883562" cy="373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081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S879_DistractedDriving_PP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223784" y="204787"/>
            <a:ext cx="7463016" cy="860867"/>
          </a:xfrm>
        </p:spPr>
        <p:txBody>
          <a:bodyPr>
            <a:noAutofit/>
          </a:bodyPr>
          <a:lstStyle/>
          <a:p>
            <a:pPr algn="ctr"/>
            <a:r>
              <a:rPr lang="en-US" sz="2800" dirty="0">
                <a:solidFill>
                  <a:srgbClr val="C00000"/>
                </a:solidFill>
              </a:rPr>
              <a:t>Why </a:t>
            </a:r>
            <a:r>
              <a:rPr lang="en-US" sz="2800" dirty="0" smtClean="0">
                <a:solidFill>
                  <a:srgbClr val="C00000"/>
                </a:solidFill>
              </a:rPr>
              <a:t>is a </a:t>
            </a:r>
            <a:r>
              <a:rPr lang="en-US" sz="2800" dirty="0">
                <a:solidFill>
                  <a:srgbClr val="C00000"/>
                </a:solidFill>
              </a:rPr>
              <a:t>Co-op Talking to You </a:t>
            </a:r>
            <a:r>
              <a:rPr lang="en-US" sz="2800" dirty="0" smtClean="0">
                <a:solidFill>
                  <a:srgbClr val="C00000"/>
                </a:solidFill>
              </a:rPr>
              <a:t>About</a:t>
            </a:r>
            <a:r>
              <a:rPr lang="en-US" sz="2800" dirty="0">
                <a:solidFill>
                  <a:srgbClr val="C00000"/>
                </a:solidFill>
              </a:rPr>
              <a:t/>
            </a:r>
            <a:br>
              <a:rPr lang="en-US" sz="2800" dirty="0">
                <a:solidFill>
                  <a:srgbClr val="C00000"/>
                </a:solidFill>
              </a:rPr>
            </a:br>
            <a:r>
              <a:rPr lang="en-US" sz="2800" dirty="0">
                <a:solidFill>
                  <a:srgbClr val="C00000"/>
                </a:solidFill>
              </a:rPr>
              <a:t> </a:t>
            </a:r>
            <a:r>
              <a:rPr lang="en-US" sz="2800" i="1" u="sng" dirty="0">
                <a:solidFill>
                  <a:srgbClr val="C00000"/>
                </a:solidFill>
              </a:rPr>
              <a:t>Your</a:t>
            </a:r>
            <a:r>
              <a:rPr lang="en-US" sz="2800" dirty="0">
                <a:solidFill>
                  <a:srgbClr val="C00000"/>
                </a:solidFill>
              </a:rPr>
              <a:t> Driving?</a:t>
            </a:r>
            <a:endParaRPr lang="en-US" sz="2800" dirty="0"/>
          </a:p>
        </p:txBody>
      </p:sp>
      <p:sp>
        <p:nvSpPr>
          <p:cNvPr id="3" name="Content Placeholder 2"/>
          <p:cNvSpPr>
            <a:spLocks noGrp="1"/>
          </p:cNvSpPr>
          <p:nvPr>
            <p:ph idx="1"/>
          </p:nvPr>
        </p:nvSpPr>
        <p:spPr>
          <a:xfrm>
            <a:off x="5568902" y="3162589"/>
            <a:ext cx="3437594" cy="876926"/>
          </a:xfrm>
          <a:solidFill>
            <a:srgbClr val="FFC000"/>
          </a:solidFill>
          <a:ln w="28575">
            <a:solidFill>
              <a:schemeClr val="tx1"/>
            </a:solidFill>
          </a:ln>
        </p:spPr>
        <p:txBody>
          <a:bodyPr>
            <a:normAutofit/>
          </a:bodyPr>
          <a:lstStyle/>
          <a:p>
            <a:pPr marL="0" indent="0">
              <a:buNone/>
            </a:pPr>
            <a:r>
              <a:rPr lang="en-US" sz="2400" b="1" dirty="0" smtClean="0"/>
              <a:t>Cooperative Principle #7 Concern for Community</a:t>
            </a:r>
            <a:endParaRPr lang="en-US" sz="2400" b="1" dirty="0"/>
          </a:p>
        </p:txBody>
      </p:sp>
      <p:sp>
        <p:nvSpPr>
          <p:cNvPr id="5" name="Text Placeholder 4"/>
          <p:cNvSpPr>
            <a:spLocks noGrp="1"/>
          </p:cNvSpPr>
          <p:nvPr>
            <p:ph type="body" sz="half" idx="2"/>
          </p:nvPr>
        </p:nvSpPr>
        <p:spPr>
          <a:xfrm>
            <a:off x="1718797" y="1141281"/>
            <a:ext cx="3960107" cy="3289666"/>
          </a:xfrm>
        </p:spPr>
        <p:txBody>
          <a:bodyPr>
            <a:normAutofit/>
          </a:bodyPr>
          <a:lstStyle/>
          <a:p>
            <a:pPr marL="285750" indent="-285750">
              <a:buClr>
                <a:srgbClr val="FFC000"/>
              </a:buClr>
              <a:buSzPct val="150000"/>
              <a:buFont typeface="Arial" panose="020B0604020202020204" pitchFamily="34" charset="0"/>
              <a:buChar char="•"/>
            </a:pPr>
            <a:r>
              <a:rPr lang="en-US" sz="1600" dirty="0" smtClean="0"/>
              <a:t>As a co-op, one of our operating principles is Concern for Community.</a:t>
            </a:r>
          </a:p>
          <a:p>
            <a:pPr marL="285750" indent="-285750">
              <a:buClr>
                <a:srgbClr val="FFC000"/>
              </a:buClr>
              <a:buSzPct val="150000"/>
              <a:buFont typeface="Arial" panose="020B0604020202020204" pitchFamily="34" charset="0"/>
              <a:buChar char="•"/>
            </a:pPr>
            <a:r>
              <a:rPr lang="en-US" sz="1600" dirty="0" smtClean="0"/>
              <a:t>We have an ongoing commitment to safety. </a:t>
            </a:r>
          </a:p>
          <a:p>
            <a:pPr marL="285750" indent="-285750">
              <a:buClr>
                <a:srgbClr val="FFC000"/>
              </a:buClr>
              <a:buSzPct val="150000"/>
              <a:buFont typeface="Arial" panose="020B0604020202020204" pitchFamily="34" charset="0"/>
              <a:buChar char="•"/>
            </a:pPr>
            <a:r>
              <a:rPr lang="en-US" sz="1600" dirty="0" smtClean="0"/>
              <a:t>Youth are most impacted by distracted driving. </a:t>
            </a:r>
          </a:p>
          <a:p>
            <a:pPr marL="285750" indent="-285750">
              <a:buClr>
                <a:srgbClr val="FFC000"/>
              </a:buClr>
              <a:buSzPct val="150000"/>
              <a:buFont typeface="Arial" panose="020B0604020202020204" pitchFamily="34" charset="0"/>
              <a:buChar char="•"/>
            </a:pPr>
            <a:r>
              <a:rPr lang="en-US" sz="1600" dirty="0" smtClean="0"/>
              <a:t>Working </a:t>
            </a:r>
            <a:r>
              <a:rPr lang="en-US" sz="1600" dirty="0"/>
              <a:t>together, we can significantly reduce the number of traffic crashes and injuries that impact our workforce, </a:t>
            </a:r>
            <a:r>
              <a:rPr lang="en-US" sz="1600" dirty="0" smtClean="0"/>
              <a:t>family members and communities</a:t>
            </a:r>
            <a:r>
              <a:rPr lang="en-US" sz="1600" dirty="0"/>
              <a:t>. </a:t>
            </a:r>
          </a:p>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783" y="1230122"/>
            <a:ext cx="2657487" cy="176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265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S879_DistractedDriving_PP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574419" y="371261"/>
            <a:ext cx="6943940" cy="584391"/>
          </a:xfrm>
        </p:spPr>
        <p:txBody>
          <a:bodyPr>
            <a:normAutofit fontScale="90000"/>
          </a:bodyPr>
          <a:lstStyle/>
          <a:p>
            <a:pPr algn="ctr"/>
            <a:r>
              <a:rPr lang="en-US" sz="2800" dirty="0" smtClean="0">
                <a:solidFill>
                  <a:srgbClr val="C00000"/>
                </a:solidFill>
              </a:rPr>
              <a:t>Car Crashes are the Leading Cause of Death </a:t>
            </a:r>
            <a:br>
              <a:rPr lang="en-US" sz="2800" dirty="0" smtClean="0">
                <a:solidFill>
                  <a:srgbClr val="C00000"/>
                </a:solidFill>
              </a:rPr>
            </a:br>
            <a:r>
              <a:rPr lang="en-US" sz="2800" dirty="0" smtClean="0">
                <a:solidFill>
                  <a:srgbClr val="C00000"/>
                </a:solidFill>
              </a:rPr>
              <a:t>for American Teenagers</a:t>
            </a:r>
            <a:endParaRPr lang="en-US" sz="2800" dirty="0">
              <a:solidFill>
                <a:srgbClr val="C00000"/>
              </a:solidFill>
            </a:endParaRPr>
          </a:p>
        </p:txBody>
      </p:sp>
      <p:sp>
        <p:nvSpPr>
          <p:cNvPr id="5" name="Text Placeholder 4"/>
          <p:cNvSpPr>
            <a:spLocks noGrp="1"/>
          </p:cNvSpPr>
          <p:nvPr>
            <p:ph type="body" sz="half" idx="2"/>
          </p:nvPr>
        </p:nvSpPr>
        <p:spPr>
          <a:xfrm>
            <a:off x="1478165" y="1086821"/>
            <a:ext cx="4709503" cy="3693972"/>
          </a:xfrm>
        </p:spPr>
        <p:txBody>
          <a:bodyPr>
            <a:normAutofit/>
          </a:bodyPr>
          <a:lstStyle/>
          <a:p>
            <a:pPr marL="285750" indent="-285750">
              <a:buClr>
                <a:srgbClr val="FFC000"/>
              </a:buClr>
              <a:buSzPct val="150000"/>
              <a:buFont typeface="Arial" panose="020B0604020202020204" pitchFamily="34" charset="0"/>
              <a:buChar char="•"/>
            </a:pPr>
            <a:r>
              <a:rPr lang="en-US" sz="2000" dirty="0" smtClean="0"/>
              <a:t>Distraction </a:t>
            </a:r>
            <a:r>
              <a:rPr lang="en-US" sz="2000" dirty="0"/>
              <a:t>is a factor in 58% of moderate to severe teenage accidents.</a:t>
            </a:r>
          </a:p>
          <a:p>
            <a:pPr marL="285750" indent="-285750">
              <a:buClr>
                <a:srgbClr val="FFC000"/>
              </a:buClr>
              <a:buSzPct val="150000"/>
              <a:buFont typeface="Arial" panose="020B0604020202020204" pitchFamily="34" charset="0"/>
              <a:buChar char="•"/>
            </a:pPr>
            <a:r>
              <a:rPr lang="en-US" sz="2000" dirty="0" smtClean="0"/>
              <a:t>Cell </a:t>
            </a:r>
            <a:r>
              <a:rPr lang="en-US" sz="2000" dirty="0"/>
              <a:t>phone use is so consuming that half of all the teenagers who caused rear end collisions were still driving at full </a:t>
            </a:r>
            <a:r>
              <a:rPr lang="en-US" sz="2000" dirty="0" smtClean="0"/>
              <a:t>speed</a:t>
            </a:r>
            <a:r>
              <a:rPr lang="en-US" sz="2000" dirty="0"/>
              <a:t> </a:t>
            </a:r>
            <a:r>
              <a:rPr lang="en-US" sz="2000" dirty="0" smtClean="0"/>
              <a:t>upon impact.</a:t>
            </a:r>
            <a:endParaRPr lang="en-US" sz="2000" dirty="0"/>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503" y="840669"/>
            <a:ext cx="1770004" cy="177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38" y="2671799"/>
            <a:ext cx="30384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278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S879_DistractedDriving_PP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8"/>
          <p:cNvSpPr>
            <a:spLocks noGrp="1"/>
          </p:cNvSpPr>
          <p:nvPr>
            <p:ph type="title"/>
          </p:nvPr>
        </p:nvSpPr>
        <p:spPr>
          <a:xfrm>
            <a:off x="1409414" y="149788"/>
            <a:ext cx="6772060" cy="517106"/>
          </a:xfrm>
        </p:spPr>
        <p:txBody>
          <a:bodyPr>
            <a:noAutofit/>
          </a:bodyPr>
          <a:lstStyle/>
          <a:p>
            <a:pPr algn="ctr"/>
            <a:r>
              <a:rPr lang="en-US" sz="2800" dirty="0" smtClean="0">
                <a:solidFill>
                  <a:srgbClr val="C00000"/>
                </a:solidFill>
              </a:rPr>
              <a:t>Distracted Driving is a BIG Problem!</a:t>
            </a:r>
            <a:endParaRPr lang="en-US" sz="2800" dirty="0">
              <a:solidFill>
                <a:srgbClr val="C00000"/>
              </a:solidFill>
            </a:endParaRPr>
          </a:p>
        </p:txBody>
      </p:sp>
      <p:sp>
        <p:nvSpPr>
          <p:cNvPr id="11" name="Text Placeholder 10"/>
          <p:cNvSpPr>
            <a:spLocks noGrp="1"/>
          </p:cNvSpPr>
          <p:nvPr>
            <p:ph type="body" sz="half" idx="2"/>
          </p:nvPr>
        </p:nvSpPr>
        <p:spPr>
          <a:xfrm>
            <a:off x="1567543" y="832173"/>
            <a:ext cx="3410093" cy="3518297"/>
          </a:xfrm>
        </p:spPr>
        <p:txBody>
          <a:bodyPr/>
          <a:lstStyle/>
          <a:p>
            <a:pPr marL="285750" indent="-285750">
              <a:buClr>
                <a:srgbClr val="FFC000"/>
              </a:buClr>
              <a:buSzPct val="150000"/>
              <a:buFont typeface="Arial" panose="020B0604020202020204" pitchFamily="34" charset="0"/>
              <a:buChar char="•"/>
            </a:pPr>
            <a:r>
              <a:rPr lang="en-US" b="1" dirty="0"/>
              <a:t>An Estimated 1 in 4 Car Crashes Involves Cell Phone Use.</a:t>
            </a:r>
          </a:p>
          <a:p>
            <a:pPr marL="285750" indent="-285750">
              <a:buClr>
                <a:srgbClr val="FFC000"/>
              </a:buClr>
              <a:buSzPct val="150000"/>
              <a:buFont typeface="Arial" panose="020B0604020202020204" pitchFamily="34" charset="0"/>
              <a:buChar char="•"/>
            </a:pPr>
            <a:r>
              <a:rPr lang="en-US" dirty="0" smtClean="0"/>
              <a:t>When </a:t>
            </a:r>
            <a:r>
              <a:rPr lang="en-US" dirty="0"/>
              <a:t>talking on a cell phone, drivers can miss seeing up to half of what's around </a:t>
            </a:r>
            <a:r>
              <a:rPr lang="en-US" dirty="0" smtClean="0"/>
              <a:t>them -- </a:t>
            </a:r>
            <a:r>
              <a:rPr lang="en-US" dirty="0"/>
              <a:t>traffic lights, stop </a:t>
            </a:r>
            <a:r>
              <a:rPr lang="en-US" dirty="0" smtClean="0"/>
              <a:t>signs, pedestrians</a:t>
            </a:r>
            <a:r>
              <a:rPr lang="en-US" dirty="0"/>
              <a:t>.</a:t>
            </a:r>
          </a:p>
          <a:p>
            <a:pPr marL="285750" indent="-285750">
              <a:buClr>
                <a:srgbClr val="FFC000"/>
              </a:buClr>
              <a:buSzPct val="150000"/>
              <a:buFont typeface="Arial" panose="020B0604020202020204" pitchFamily="34" charset="0"/>
              <a:buChar char="•"/>
            </a:pPr>
            <a:r>
              <a:rPr lang="en-US" dirty="0" smtClean="0"/>
              <a:t>​</a:t>
            </a:r>
            <a:r>
              <a:rPr lang="en-US" dirty="0"/>
              <a:t>Many distractions exist while driving, but cell phones are a top distraction because so many drivers use them for long periods of time each day. </a:t>
            </a:r>
            <a:endParaRPr lang="en-US" dirty="0" smtClean="0"/>
          </a:p>
          <a:p>
            <a:pPr marL="285750" indent="-285750">
              <a:buClr>
                <a:srgbClr val="FFC000"/>
              </a:buClr>
              <a:buSzPct val="150000"/>
              <a:buFont typeface="Arial" panose="020B0604020202020204" pitchFamily="34" charset="0"/>
              <a:buChar char="•"/>
            </a:pPr>
            <a:r>
              <a:rPr lang="en-US" dirty="0" smtClean="0"/>
              <a:t>Almost </a:t>
            </a:r>
            <a:r>
              <a:rPr lang="en-US" dirty="0"/>
              <a:t>everyone has seen a driver distracted by a cell phone, but </a:t>
            </a:r>
            <a:r>
              <a:rPr lang="en-US" b="1" dirty="0"/>
              <a:t>when you are the one who is distracted, you often don't realize that driver is you.</a:t>
            </a:r>
          </a:p>
          <a:p>
            <a:endParaRPr lang="en-US" dirty="0"/>
          </a:p>
        </p:txBody>
      </p:sp>
      <p:pic>
        <p:nvPicPr>
          <p:cNvPr id="819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36077" y="760037"/>
            <a:ext cx="2213040" cy="123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716" y="2107635"/>
            <a:ext cx="3549239" cy="176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995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S879_DistractedDriving_PP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636295" y="87909"/>
            <a:ext cx="6772059" cy="544608"/>
          </a:xfrm>
        </p:spPr>
        <p:txBody>
          <a:bodyPr>
            <a:noAutofit/>
          </a:bodyPr>
          <a:lstStyle/>
          <a:p>
            <a:pPr algn="ctr"/>
            <a:r>
              <a:rPr lang="en-US" sz="2800" dirty="0" smtClean="0">
                <a:solidFill>
                  <a:srgbClr val="C00000"/>
                </a:solidFill>
              </a:rPr>
              <a:t>Five Facts on Distracted Driving</a:t>
            </a:r>
            <a:endParaRPr lang="en-US" sz="2800"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05648982"/>
              </p:ext>
            </p:extLst>
          </p:nvPr>
        </p:nvGraphicFramePr>
        <p:xfrm>
          <a:off x="1883224" y="677253"/>
          <a:ext cx="6423717" cy="3657600"/>
        </p:xfrm>
        <a:graphic>
          <a:graphicData uri="http://schemas.openxmlformats.org/drawingml/2006/table">
            <a:tbl>
              <a:tblPr firstRow="1" bandRow="1">
                <a:tableStyleId>{073A0DAA-6AF3-43AB-8588-CEC1D06C72B9}</a:tableStyleId>
              </a:tblPr>
              <a:tblGrid>
                <a:gridCol w="627934">
                  <a:extLst>
                    <a:ext uri="{9D8B030D-6E8A-4147-A177-3AD203B41FA5}">
                      <a16:colId xmlns="" xmlns:a16="http://schemas.microsoft.com/office/drawing/2014/main" val="20000"/>
                    </a:ext>
                  </a:extLst>
                </a:gridCol>
                <a:gridCol w="5795783">
                  <a:extLst>
                    <a:ext uri="{9D8B030D-6E8A-4147-A177-3AD203B41FA5}">
                      <a16:colId xmlns="" xmlns:a16="http://schemas.microsoft.com/office/drawing/2014/main" val="20001"/>
                    </a:ext>
                  </a:extLst>
                </a:gridCol>
              </a:tblGrid>
              <a:tr h="370840">
                <a:tc>
                  <a:txBody>
                    <a:bodyPr/>
                    <a:lstStyle/>
                    <a:p>
                      <a:pPr algn="ctr"/>
                      <a:endParaRPr lang="en-US" sz="1800" dirty="0">
                        <a:solidFill>
                          <a:srgbClr val="FFC000"/>
                        </a:solidFill>
                      </a:endParaRPr>
                    </a:p>
                  </a:txBody>
                  <a:tcPr>
                    <a:solidFill>
                      <a:schemeClr val="bg1">
                        <a:lumMod val="65000"/>
                      </a:schemeClr>
                    </a:solidFill>
                  </a:tcPr>
                </a:tc>
                <a:tc>
                  <a:txBody>
                    <a:bodyPr/>
                    <a:lstStyle/>
                    <a:p>
                      <a:pPr marL="0" indent="0">
                        <a:buClr>
                          <a:srgbClr val="FFC000"/>
                        </a:buClr>
                        <a:buSzPct val="150000"/>
                        <a:buFont typeface="Arial" panose="020B0604020202020204" pitchFamily="34" charset="0"/>
                        <a:buNone/>
                      </a:pPr>
                      <a:r>
                        <a:rPr lang="en-US" sz="1400" b="1" dirty="0" smtClean="0">
                          <a:solidFill>
                            <a:schemeClr val="tx1"/>
                          </a:solidFill>
                        </a:rPr>
                        <a:t>Five seconds </a:t>
                      </a:r>
                      <a:r>
                        <a:rPr lang="en-US" sz="1400" b="0" dirty="0" smtClean="0">
                          <a:solidFill>
                            <a:schemeClr val="tx1"/>
                          </a:solidFill>
                        </a:rPr>
                        <a:t>is the average time your eyes are off the road while texting. When traveling at 55mph, </a:t>
                      </a:r>
                      <a:r>
                        <a:rPr lang="en-US" sz="1400" b="1" dirty="0" smtClean="0">
                          <a:solidFill>
                            <a:schemeClr val="tx1"/>
                          </a:solidFill>
                        </a:rPr>
                        <a:t>that's enough time to cover the length of a football field.</a:t>
                      </a:r>
                      <a:endParaRPr lang="en-US" sz="1400" b="0" dirty="0" smtClean="0">
                        <a:solidFill>
                          <a:schemeClr val="tx1"/>
                        </a:solidFill>
                      </a:endParaRPr>
                    </a:p>
                  </a:txBody>
                  <a:tcPr>
                    <a:solidFill>
                      <a:schemeClr val="bg1">
                        <a:lumMod val="65000"/>
                      </a:schemeClr>
                    </a:solidFill>
                  </a:tcPr>
                </a:tc>
                <a:extLst>
                  <a:ext uri="{0D108BD9-81ED-4DB2-BD59-A6C34878D82A}">
                    <a16:rowId xmlns="" xmlns:a16="http://schemas.microsoft.com/office/drawing/2014/main" val="10000"/>
                  </a:ext>
                </a:extLst>
              </a:tr>
              <a:tr h="591907">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65000"/>
                              <a:lumOff val="35000"/>
                            </a:schemeClr>
                          </a:solidFill>
                        </a:rPr>
                        <a:t>Device-related tasks like reaching for a phone, dialing</a:t>
                      </a:r>
                      <a:r>
                        <a:rPr lang="en-US" sz="1400" baseline="0" dirty="0" smtClean="0">
                          <a:solidFill>
                            <a:schemeClr val="tx1">
                              <a:lumMod val="65000"/>
                              <a:lumOff val="35000"/>
                            </a:schemeClr>
                          </a:solidFill>
                        </a:rPr>
                        <a:t> and tex</a:t>
                      </a:r>
                      <a:r>
                        <a:rPr lang="en-US" sz="1400" dirty="0" smtClean="0">
                          <a:solidFill>
                            <a:schemeClr val="tx1">
                              <a:lumMod val="65000"/>
                              <a:lumOff val="35000"/>
                            </a:schemeClr>
                          </a:solidFill>
                        </a:rPr>
                        <a:t>ting, </a:t>
                      </a:r>
                      <a:r>
                        <a:rPr lang="en-US" sz="1400" b="1" dirty="0" smtClean="0">
                          <a:solidFill>
                            <a:schemeClr val="tx1">
                              <a:lumMod val="65000"/>
                              <a:lumOff val="35000"/>
                            </a:schemeClr>
                          </a:solidFill>
                        </a:rPr>
                        <a:t>increased the risk of getting into a crash by three times</a:t>
                      </a:r>
                      <a:r>
                        <a:rPr lang="en-US" sz="1400" dirty="0" smtClean="0">
                          <a:solidFill>
                            <a:schemeClr val="tx1">
                              <a:lumMod val="65000"/>
                              <a:lumOff val="35000"/>
                            </a:schemeClr>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lumMod val="65000"/>
                            <a:lumOff val="35000"/>
                          </a:schemeClr>
                        </a:solidFill>
                      </a:endParaRPr>
                    </a:p>
                  </a:txBody>
                  <a:tcPr/>
                </a:tc>
                <a:extLst>
                  <a:ext uri="{0D108BD9-81ED-4DB2-BD59-A6C34878D82A}">
                    <a16:rowId xmlns="" xmlns:a16="http://schemas.microsoft.com/office/drawing/2014/main" val="10001"/>
                  </a:ext>
                </a:extLst>
              </a:tr>
              <a:tr h="623532">
                <a:tc>
                  <a:txBody>
                    <a:bodyPr/>
                    <a:lstStyle/>
                    <a:p>
                      <a:endParaRPr lang="en-US" dirty="0"/>
                    </a:p>
                  </a:txBody>
                  <a:tcPr>
                    <a:solidFill>
                      <a:schemeClr val="bg1">
                        <a:lumMod val="6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Phone conversations of any type increase risk; </a:t>
                      </a:r>
                      <a:r>
                        <a:rPr lang="en-US" sz="1400" b="0" kern="1200" dirty="0" smtClean="0">
                          <a:solidFill>
                            <a:schemeClr val="tx1"/>
                          </a:solidFill>
                          <a:effectLst/>
                          <a:latin typeface="+mn-lt"/>
                          <a:ea typeface="+mn-ea"/>
                          <a:cs typeface="+mn-cs"/>
                        </a:rPr>
                        <a:t>including</a:t>
                      </a:r>
                      <a:r>
                        <a:rPr lang="en-US" sz="1400" b="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increased reaction times,</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increased variations in speed, lane deviations, and steering wheel control.</a:t>
                      </a:r>
                      <a:endParaRPr lang="en-US" sz="1400" dirty="0">
                        <a:solidFill>
                          <a:schemeClr val="tx1"/>
                        </a:solidFill>
                      </a:endParaRPr>
                    </a:p>
                  </a:txBody>
                  <a:tcPr>
                    <a:solidFill>
                      <a:schemeClr val="bg1">
                        <a:lumMod val="65000"/>
                      </a:schemeClr>
                    </a:solidFill>
                  </a:tcPr>
                </a:tc>
                <a:extLst>
                  <a:ext uri="{0D108BD9-81ED-4DB2-BD59-A6C34878D82A}">
                    <a16:rowId xmlns="" xmlns:a16="http://schemas.microsoft.com/office/drawing/2014/main" val="10002"/>
                  </a:ext>
                </a:extLst>
              </a:tr>
              <a:tr h="632517">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65000"/>
                              <a:lumOff val="35000"/>
                            </a:schemeClr>
                          </a:solidFill>
                        </a:rPr>
                        <a:t>Talking on a cell phone</a:t>
                      </a:r>
                      <a:r>
                        <a:rPr lang="en-US" sz="1400" b="0" dirty="0" smtClean="0">
                          <a:solidFill>
                            <a:schemeClr val="tx1">
                              <a:lumMod val="65000"/>
                              <a:lumOff val="35000"/>
                            </a:schemeClr>
                          </a:solidFill>
                        </a:rPr>
                        <a:t> </a:t>
                      </a:r>
                      <a:r>
                        <a:rPr lang="en-US" sz="1400" b="1" dirty="0" smtClean="0">
                          <a:solidFill>
                            <a:schemeClr val="tx1">
                              <a:lumMod val="65000"/>
                              <a:lumOff val="35000"/>
                            </a:schemeClr>
                          </a:solidFill>
                        </a:rPr>
                        <a:t>quadruples your risk of an accident, about the same as if you were</a:t>
                      </a:r>
                      <a:r>
                        <a:rPr lang="en-US" sz="1400" b="1" baseline="0" dirty="0" smtClean="0">
                          <a:solidFill>
                            <a:schemeClr val="tx1">
                              <a:lumMod val="65000"/>
                              <a:lumOff val="35000"/>
                            </a:schemeClr>
                          </a:solidFill>
                        </a:rPr>
                        <a:t> driving drunk</a:t>
                      </a:r>
                      <a:r>
                        <a:rPr lang="en-US" sz="1400" baseline="0" dirty="0" smtClean="0">
                          <a:solidFill>
                            <a:schemeClr val="tx1">
                              <a:lumMod val="65000"/>
                              <a:lumOff val="35000"/>
                            </a:schemeClr>
                          </a:solidFill>
                        </a:rPr>
                        <a:t>. Risk doubles again if you are texting</a:t>
                      </a:r>
                      <a:r>
                        <a:rPr lang="en-US" sz="1400" dirty="0" smtClean="0">
                          <a:solidFill>
                            <a:schemeClr val="tx1">
                              <a:lumMod val="65000"/>
                              <a:lumOff val="35000"/>
                            </a:schemeClr>
                          </a:solidFill>
                        </a:rPr>
                        <a:t> while driving. </a:t>
                      </a:r>
                      <a:endParaRPr lang="en-US" sz="1400" dirty="0">
                        <a:solidFill>
                          <a:schemeClr val="tx1">
                            <a:lumMod val="65000"/>
                            <a:lumOff val="35000"/>
                          </a:schemeClr>
                        </a:solidFill>
                      </a:endParaRPr>
                    </a:p>
                  </a:txBody>
                  <a:tcPr/>
                </a:tc>
                <a:extLst>
                  <a:ext uri="{0D108BD9-81ED-4DB2-BD59-A6C34878D82A}">
                    <a16:rowId xmlns="" xmlns:a16="http://schemas.microsoft.com/office/drawing/2014/main" val="10003"/>
                  </a:ext>
                </a:extLst>
              </a:tr>
              <a:tr h="370840">
                <a:tc>
                  <a:txBody>
                    <a:bodyPr/>
                    <a:lstStyle/>
                    <a:p>
                      <a:endParaRPr lang="en-US" dirty="0"/>
                    </a:p>
                  </a:txBody>
                  <a:tcPr>
                    <a:solidFill>
                      <a:schemeClr val="bg1">
                        <a:lumMod val="6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rPr>
                        <a:t>Youth most at risk.</a:t>
                      </a:r>
                      <a:r>
                        <a:rPr lang="en-US" sz="1400" dirty="0" smtClean="0">
                          <a:solidFill>
                            <a:schemeClr val="tx1"/>
                          </a:solidFill>
                        </a:rPr>
                        <a:t> </a:t>
                      </a:r>
                      <a:r>
                        <a:rPr lang="en-US" sz="1400" dirty="0" smtClean="0">
                          <a:solidFill>
                            <a:srgbClr val="000000"/>
                          </a:solidFill>
                        </a:rPr>
                        <a:t>Car crashes are the #1 cause of death for teenagers. D</a:t>
                      </a:r>
                      <a:r>
                        <a:rPr lang="en-US" sz="1400" dirty="0" smtClean="0"/>
                        <a:t>rivers in their 20s make up 27 % of the distracted drivers in fatal crashes.</a:t>
                      </a:r>
                      <a:r>
                        <a:rPr lang="en-US" sz="1400" baseline="0" dirty="0" smtClean="0"/>
                        <a:t> </a:t>
                      </a:r>
                      <a:r>
                        <a:rPr lang="en-US" sz="140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lumMod val="65000"/>
                      </a:schemeClr>
                    </a:solidFill>
                  </a:tcPr>
                </a:tc>
                <a:extLst>
                  <a:ext uri="{0D108BD9-81ED-4DB2-BD59-A6C34878D82A}">
                    <a16:rowId xmlns="" xmlns:a16="http://schemas.microsoft.com/office/drawing/2014/main" val="10004"/>
                  </a:ext>
                </a:extLst>
              </a:tr>
            </a:tbl>
          </a:graphicData>
        </a:graphic>
      </p:graphicFrame>
      <p:sp>
        <p:nvSpPr>
          <p:cNvPr id="7" name="Hexagon 6"/>
          <p:cNvSpPr/>
          <p:nvPr/>
        </p:nvSpPr>
        <p:spPr>
          <a:xfrm>
            <a:off x="1925885" y="2262089"/>
            <a:ext cx="566650" cy="522513"/>
          </a:xfrm>
          <a:prstGeom prst="hexagon">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224" y="735843"/>
            <a:ext cx="6651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629" y="1483777"/>
            <a:ext cx="6651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629" y="2948295"/>
            <a:ext cx="6651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224" y="3718903"/>
            <a:ext cx="66516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32101" y="735843"/>
            <a:ext cx="367408" cy="523220"/>
          </a:xfrm>
          <a:prstGeom prst="rect">
            <a:avLst/>
          </a:prstGeom>
          <a:noFill/>
        </p:spPr>
        <p:txBody>
          <a:bodyPr wrap="none" rtlCol="0">
            <a:spAutoFit/>
          </a:bodyPr>
          <a:lstStyle/>
          <a:p>
            <a:r>
              <a:rPr lang="en-US" sz="2800" b="1" dirty="0" smtClean="0">
                <a:solidFill>
                  <a:schemeClr val="bg1"/>
                </a:solidFill>
              </a:rPr>
              <a:t>1</a:t>
            </a:r>
            <a:endParaRPr lang="en-US" sz="2800" b="1" dirty="0">
              <a:solidFill>
                <a:schemeClr val="bg1"/>
              </a:solidFill>
            </a:endParaRPr>
          </a:p>
        </p:txBody>
      </p:sp>
      <p:sp>
        <p:nvSpPr>
          <p:cNvPr id="17" name="TextBox 16"/>
          <p:cNvSpPr txBox="1"/>
          <p:nvPr/>
        </p:nvSpPr>
        <p:spPr>
          <a:xfrm>
            <a:off x="2032101" y="1483777"/>
            <a:ext cx="367408" cy="523220"/>
          </a:xfrm>
          <a:prstGeom prst="rect">
            <a:avLst/>
          </a:prstGeom>
          <a:noFill/>
        </p:spPr>
        <p:txBody>
          <a:bodyPr wrap="none" rtlCol="0">
            <a:spAutoFit/>
          </a:bodyPr>
          <a:lstStyle/>
          <a:p>
            <a:r>
              <a:rPr lang="en-US" sz="2800" b="1" dirty="0" smtClean="0">
                <a:solidFill>
                  <a:schemeClr val="bg1"/>
                </a:solidFill>
              </a:rPr>
              <a:t>2</a:t>
            </a:r>
            <a:endParaRPr lang="en-US" sz="2800" b="1" dirty="0">
              <a:solidFill>
                <a:schemeClr val="bg1"/>
              </a:solidFill>
            </a:endParaRPr>
          </a:p>
        </p:txBody>
      </p:sp>
      <p:sp>
        <p:nvSpPr>
          <p:cNvPr id="18" name="TextBox 17"/>
          <p:cNvSpPr txBox="1"/>
          <p:nvPr/>
        </p:nvSpPr>
        <p:spPr>
          <a:xfrm>
            <a:off x="2032101" y="2252842"/>
            <a:ext cx="367408" cy="523220"/>
          </a:xfrm>
          <a:prstGeom prst="rect">
            <a:avLst/>
          </a:prstGeom>
          <a:noFill/>
        </p:spPr>
        <p:txBody>
          <a:bodyPr wrap="none" rtlCol="0">
            <a:spAutoFit/>
          </a:bodyPr>
          <a:lstStyle/>
          <a:p>
            <a:r>
              <a:rPr lang="en-US" sz="2800" b="1" dirty="0" smtClean="0">
                <a:solidFill>
                  <a:schemeClr val="bg1"/>
                </a:solidFill>
              </a:rPr>
              <a:t>3</a:t>
            </a:r>
            <a:endParaRPr lang="en-US" sz="2800" b="1" dirty="0">
              <a:solidFill>
                <a:schemeClr val="bg1"/>
              </a:solidFill>
            </a:endParaRPr>
          </a:p>
        </p:txBody>
      </p:sp>
      <p:sp>
        <p:nvSpPr>
          <p:cNvPr id="19" name="TextBox 18"/>
          <p:cNvSpPr txBox="1"/>
          <p:nvPr/>
        </p:nvSpPr>
        <p:spPr>
          <a:xfrm>
            <a:off x="2032101" y="2948295"/>
            <a:ext cx="367408" cy="523220"/>
          </a:xfrm>
          <a:prstGeom prst="rect">
            <a:avLst/>
          </a:prstGeom>
          <a:noFill/>
        </p:spPr>
        <p:txBody>
          <a:bodyPr wrap="none" rtlCol="0">
            <a:spAutoFit/>
          </a:bodyPr>
          <a:lstStyle/>
          <a:p>
            <a:r>
              <a:rPr lang="en-US" sz="2800" b="1" dirty="0">
                <a:solidFill>
                  <a:schemeClr val="bg1"/>
                </a:solidFill>
              </a:rPr>
              <a:t>4</a:t>
            </a:r>
          </a:p>
        </p:txBody>
      </p:sp>
      <p:sp>
        <p:nvSpPr>
          <p:cNvPr id="20" name="TextBox 19"/>
          <p:cNvSpPr txBox="1"/>
          <p:nvPr/>
        </p:nvSpPr>
        <p:spPr>
          <a:xfrm>
            <a:off x="2032101" y="3692825"/>
            <a:ext cx="367408" cy="523220"/>
          </a:xfrm>
          <a:prstGeom prst="rect">
            <a:avLst/>
          </a:prstGeom>
          <a:noFill/>
        </p:spPr>
        <p:txBody>
          <a:bodyPr wrap="none" rtlCol="0">
            <a:spAutoFit/>
          </a:bodyPr>
          <a:lstStyle/>
          <a:p>
            <a:r>
              <a:rPr lang="en-US" sz="2800" b="1" dirty="0" smtClean="0">
                <a:solidFill>
                  <a:schemeClr val="bg1"/>
                </a:solidFill>
              </a:rPr>
              <a:t>5</a:t>
            </a:r>
            <a:endParaRPr lang="en-US" sz="2800" b="1" dirty="0">
              <a:solidFill>
                <a:schemeClr val="bg1"/>
              </a:solidFill>
            </a:endParaRPr>
          </a:p>
        </p:txBody>
      </p:sp>
    </p:spTree>
    <p:extLst>
      <p:ext uri="{BB962C8B-B14F-4D97-AF65-F5344CB8AC3E}">
        <p14:creationId xmlns:p14="http://schemas.microsoft.com/office/powerpoint/2010/main" val="352515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S879_DistractedDriving_PP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31278" y="204788"/>
            <a:ext cx="8043970" cy="517108"/>
          </a:xfrm>
        </p:spPr>
        <p:txBody>
          <a:bodyPr>
            <a:noAutofit/>
          </a:bodyPr>
          <a:lstStyle/>
          <a:p>
            <a:r>
              <a:rPr lang="en-US" sz="2800" dirty="0" smtClean="0">
                <a:solidFill>
                  <a:srgbClr val="C00000"/>
                </a:solidFill>
              </a:rPr>
              <a:t>Simple Actions Can Make a Difference</a:t>
            </a:r>
            <a:endParaRPr lang="en-US" sz="2800" dirty="0">
              <a:solidFill>
                <a:srgbClr val="C00000"/>
              </a:solidFill>
            </a:endParaRPr>
          </a:p>
        </p:txBody>
      </p:sp>
      <p:sp>
        <p:nvSpPr>
          <p:cNvPr id="5" name="Text Placeholder 4"/>
          <p:cNvSpPr>
            <a:spLocks noGrp="1"/>
          </p:cNvSpPr>
          <p:nvPr>
            <p:ph type="body" sz="half" idx="2"/>
          </p:nvPr>
        </p:nvSpPr>
        <p:spPr>
          <a:xfrm>
            <a:off x="1519417" y="829900"/>
            <a:ext cx="4759801" cy="3220732"/>
          </a:xfrm>
        </p:spPr>
        <p:txBody>
          <a:bodyPr>
            <a:noAutofit/>
          </a:bodyPr>
          <a:lstStyle/>
          <a:p>
            <a:pPr marL="342900" indent="-342900">
              <a:buClr>
                <a:srgbClr val="FFC000"/>
              </a:buClr>
              <a:buSzPct val="150000"/>
              <a:buFont typeface="Arial" panose="020B0604020202020204" pitchFamily="34" charset="0"/>
              <a:buChar char="•"/>
            </a:pPr>
            <a:r>
              <a:rPr lang="en-US" sz="1500" dirty="0" smtClean="0"/>
              <a:t>Take </a:t>
            </a:r>
            <a:r>
              <a:rPr lang="en-US" sz="1500" dirty="0"/>
              <a:t>and share the No </a:t>
            </a:r>
            <a:r>
              <a:rPr lang="en-US" sz="1500" dirty="0" smtClean="0"/>
              <a:t>Text, No Talk </a:t>
            </a:r>
            <a:r>
              <a:rPr lang="en-US" sz="1500" dirty="0"/>
              <a:t>Pledge.</a:t>
            </a:r>
          </a:p>
          <a:p>
            <a:pPr marL="342900" indent="-342900">
              <a:buClr>
                <a:srgbClr val="FFC000"/>
              </a:buClr>
              <a:buSzPct val="150000"/>
              <a:buFont typeface="Arial" panose="020B0604020202020204" pitchFamily="34" charset="0"/>
              <a:buChar char="•"/>
            </a:pPr>
            <a:r>
              <a:rPr lang="en-US" sz="1500" dirty="0" smtClean="0"/>
              <a:t>Talk to </a:t>
            </a:r>
            <a:r>
              <a:rPr lang="en-US" sz="1500" dirty="0"/>
              <a:t>your family and friends </a:t>
            </a:r>
            <a:r>
              <a:rPr lang="en-US" sz="1500" dirty="0" smtClean="0"/>
              <a:t>about </a:t>
            </a:r>
            <a:r>
              <a:rPr lang="en-US" sz="1500" dirty="0"/>
              <a:t>the dangers of texting and </a:t>
            </a:r>
            <a:r>
              <a:rPr lang="en-US" sz="1500" dirty="0" smtClean="0"/>
              <a:t>driving.</a:t>
            </a:r>
          </a:p>
          <a:p>
            <a:pPr marL="342900" indent="-342900">
              <a:buClr>
                <a:srgbClr val="FFC000"/>
              </a:buClr>
              <a:buSzPct val="150000"/>
              <a:buFont typeface="Arial" panose="020B0604020202020204" pitchFamily="34" charset="0"/>
              <a:buChar char="•"/>
            </a:pPr>
            <a:r>
              <a:rPr lang="en-US" sz="1500" dirty="0" smtClean="0"/>
              <a:t>Designate a texter or caller the next time you drive. </a:t>
            </a:r>
          </a:p>
          <a:p>
            <a:pPr marL="342900" indent="-342900">
              <a:buClr>
                <a:srgbClr val="FFC000"/>
              </a:buClr>
              <a:buSzPct val="150000"/>
              <a:buFont typeface="Arial" panose="020B0604020202020204" pitchFamily="34" charset="0"/>
              <a:buChar char="•"/>
            </a:pPr>
            <a:r>
              <a:rPr lang="en-US" sz="1500" dirty="0" smtClean="0"/>
              <a:t>Put your phone out of sight/reach next time you drive.</a:t>
            </a:r>
          </a:p>
          <a:p>
            <a:pPr marL="342900" indent="-342900">
              <a:buClr>
                <a:srgbClr val="FFC000"/>
              </a:buClr>
              <a:buSzPct val="150000"/>
              <a:buFont typeface="Arial" panose="020B0604020202020204" pitchFamily="34" charset="0"/>
              <a:buChar char="•"/>
            </a:pPr>
            <a:r>
              <a:rPr lang="en-US" sz="1500" dirty="0" smtClean="0"/>
              <a:t>Ask the young people in your car to put their phones away.</a:t>
            </a:r>
          </a:p>
          <a:p>
            <a:pPr marL="342900" lvl="0" indent="-342900">
              <a:buClr>
                <a:srgbClr val="FFC000"/>
              </a:buClr>
              <a:buSzPct val="150000"/>
              <a:buFont typeface="Arial" panose="020B0604020202020204" pitchFamily="34" charset="0"/>
              <a:buChar char="•"/>
            </a:pPr>
            <a:r>
              <a:rPr lang="en-US" sz="1500" dirty="0"/>
              <a:t>Turn </a:t>
            </a:r>
            <a:r>
              <a:rPr lang="en-US" sz="1500" dirty="0" smtClean="0"/>
              <a:t>notifications </a:t>
            </a:r>
            <a:r>
              <a:rPr lang="en-US" sz="1500" dirty="0"/>
              <a:t>off. The less you hear your phone, the less tempted you'll be to respond while </a:t>
            </a:r>
            <a:r>
              <a:rPr lang="en-US" sz="1500" dirty="0" smtClean="0"/>
              <a:t>driving.</a:t>
            </a:r>
          </a:p>
          <a:p>
            <a:pPr marL="342900" lvl="0" indent="-342900">
              <a:buClr>
                <a:srgbClr val="FFC000"/>
              </a:buClr>
              <a:buSzPct val="150000"/>
              <a:buFont typeface="Arial" panose="020B0604020202020204" pitchFamily="34" charset="0"/>
              <a:buChar char="•"/>
            </a:pPr>
            <a:r>
              <a:rPr lang="en-US" sz="1500" dirty="0" smtClean="0"/>
              <a:t>Install an app like Drive First or </a:t>
            </a:r>
            <a:r>
              <a:rPr lang="en-US" sz="1500" dirty="0" err="1" smtClean="0"/>
              <a:t>ZoomSafer</a:t>
            </a:r>
            <a:r>
              <a:rPr lang="en-US" sz="1500" dirty="0" smtClean="0"/>
              <a:t> to </a:t>
            </a:r>
            <a:r>
              <a:rPr lang="en-US" sz="1500" dirty="0"/>
              <a:t>automatically send a message that you’re driving and will respond later.</a:t>
            </a:r>
          </a:p>
          <a:p>
            <a:pPr marL="342900" indent="-342900">
              <a:buClr>
                <a:srgbClr val="FFC000"/>
              </a:buClr>
              <a:buSzPct val="150000"/>
              <a:buFont typeface="Arial" panose="020B0604020202020204" pitchFamily="34" charset="0"/>
              <a:buChar char="•"/>
            </a:pPr>
            <a:endParaRPr lang="en-US" sz="1600"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465" y="194860"/>
            <a:ext cx="1325832" cy="243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7275096" y="721896"/>
            <a:ext cx="1564104" cy="609599"/>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3362" y="2748213"/>
            <a:ext cx="2785007" cy="1647324"/>
          </a:xfrm>
          <a:prstGeom prst="rect">
            <a:avLst/>
          </a:prstGeom>
        </p:spPr>
      </p:pic>
    </p:spTree>
    <p:extLst>
      <p:ext uri="{BB962C8B-B14F-4D97-AF65-F5344CB8AC3E}">
        <p14:creationId xmlns:p14="http://schemas.microsoft.com/office/powerpoint/2010/main" val="1201265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S879_DistractedDriving_PP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832658" y="204787"/>
            <a:ext cx="6761327" cy="537733"/>
          </a:xfrm>
        </p:spPr>
        <p:txBody>
          <a:bodyPr>
            <a:normAutofit/>
          </a:bodyPr>
          <a:lstStyle/>
          <a:p>
            <a:pPr algn="ctr"/>
            <a:r>
              <a:rPr lang="en-US" sz="2800" dirty="0" smtClean="0">
                <a:solidFill>
                  <a:srgbClr val="C00000"/>
                </a:solidFill>
              </a:rPr>
              <a:t>JUST </a:t>
            </a:r>
            <a:r>
              <a:rPr lang="en-US" sz="2800" dirty="0" smtClean="0">
                <a:solidFill>
                  <a:schemeClr val="tx1">
                    <a:lumMod val="95000"/>
                    <a:lumOff val="5000"/>
                  </a:schemeClr>
                </a:solidFill>
              </a:rPr>
              <a:t>DON’T</a:t>
            </a:r>
            <a:r>
              <a:rPr lang="en-US" sz="2800" dirty="0" smtClean="0">
                <a:solidFill>
                  <a:srgbClr val="C00000"/>
                </a:solidFill>
              </a:rPr>
              <a:t> DO IT!</a:t>
            </a:r>
            <a:endParaRPr lang="en-US" sz="2800" dirty="0">
              <a:solidFill>
                <a:srgbClr val="C00000"/>
              </a:solidFill>
            </a:endParaRPr>
          </a:p>
        </p:txBody>
      </p:sp>
      <p:sp>
        <p:nvSpPr>
          <p:cNvPr id="8" name="Text Placeholder 7"/>
          <p:cNvSpPr txBox="1">
            <a:spLocks noGrp="1"/>
          </p:cNvSpPr>
          <p:nvPr>
            <p:ph type="body" sz="half" idx="2"/>
          </p:nvPr>
        </p:nvSpPr>
        <p:spPr>
          <a:xfrm>
            <a:off x="1435766" y="929010"/>
            <a:ext cx="3906255" cy="3564053"/>
          </a:xfrm>
          <a:prstGeom prst="rect">
            <a:avLst/>
          </a:prstGeom>
          <a:noFill/>
        </p:spPr>
        <p:txBody>
          <a:bodyPr wrap="square" rtlCol="0">
            <a:spAutoFit/>
          </a:bodyPr>
          <a:lstStyle/>
          <a:p>
            <a:pPr marL="285750" indent="-285750">
              <a:buClr>
                <a:srgbClr val="FFC000"/>
              </a:buClr>
              <a:buSzPct val="150000"/>
              <a:buFont typeface="Arial" panose="020B0604020202020204" pitchFamily="34" charset="0"/>
              <a:buChar char="•"/>
            </a:pPr>
            <a:r>
              <a:rPr lang="en-US" sz="1800" b="1" dirty="0" smtClean="0"/>
              <a:t>YOU are MOST at RISK! </a:t>
            </a:r>
            <a:endParaRPr lang="en-US" sz="1800" b="1" dirty="0"/>
          </a:p>
          <a:p>
            <a:pPr marL="285750" indent="-285750">
              <a:buClr>
                <a:srgbClr val="FFC000"/>
              </a:buClr>
              <a:buSzPct val="150000"/>
              <a:buFont typeface="Arial" panose="020B0604020202020204" pitchFamily="34" charset="0"/>
              <a:buChar char="•"/>
            </a:pPr>
            <a:r>
              <a:rPr lang="en-US" sz="1800" b="1" dirty="0" smtClean="0"/>
              <a:t>Texting </a:t>
            </a:r>
            <a:r>
              <a:rPr lang="en-US" sz="1800" b="1" dirty="0"/>
              <a:t>while driving isn’t multi-tasking, it’s essentially driving </a:t>
            </a:r>
            <a:r>
              <a:rPr lang="en-US" sz="1800" b="1" dirty="0" smtClean="0"/>
              <a:t>blind.</a:t>
            </a:r>
          </a:p>
          <a:p>
            <a:pPr marL="285750" indent="-285750">
              <a:buClr>
                <a:srgbClr val="FFC000"/>
              </a:buClr>
              <a:buSzPct val="150000"/>
              <a:buFont typeface="Arial" panose="020B0604020202020204" pitchFamily="34" charset="0"/>
              <a:buChar char="•"/>
            </a:pPr>
            <a:r>
              <a:rPr lang="en-US" sz="1800" b="1" dirty="0" smtClean="0"/>
              <a:t> </a:t>
            </a:r>
            <a:r>
              <a:rPr lang="en-US" sz="1800" dirty="0"/>
              <a:t>Some activities—such as texting—take the driver’s attention away from driving more frequently and for longer periods than other distractions</a:t>
            </a:r>
            <a:r>
              <a:rPr lang="en-US" sz="1800" dirty="0" smtClean="0"/>
              <a:t>. </a:t>
            </a:r>
          </a:p>
          <a:p>
            <a:pPr marL="285750" indent="-285750">
              <a:buClr>
                <a:srgbClr val="FFC000"/>
              </a:buClr>
              <a:buSzPct val="150000"/>
              <a:buFont typeface="Arial" panose="020B0604020202020204" pitchFamily="34" charset="0"/>
              <a:buChar char="•"/>
            </a:pPr>
            <a:r>
              <a:rPr lang="en-US" sz="1800" dirty="0" smtClean="0"/>
              <a:t>We all have the power and influence to do something about this danger – and we can start right now.</a:t>
            </a:r>
            <a:endParaRPr lang="en-US" sz="1800" dirty="0"/>
          </a:p>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973" y="929010"/>
            <a:ext cx="3471274" cy="268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278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S879_DistractedDriving_PP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b="1" dirty="0" smtClean="0">
                <a:solidFill>
                  <a:srgbClr val="C00000"/>
                </a:solidFill>
              </a:rPr>
              <a:t>Questions/Discussion</a:t>
            </a:r>
            <a:endParaRPr lang="en-US" b="1" dirty="0">
              <a:solidFill>
                <a:srgbClr val="C0000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027" y="1151393"/>
            <a:ext cx="6321447" cy="311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995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30F0C27F351240B1AAF5A7DCEF2D80" ma:contentTypeVersion="2" ma:contentTypeDescription="Create a new document." ma:contentTypeScope="" ma:versionID="805f762192e6b204d1563cc8afbcdd49">
  <xsd:schema xmlns:xsd="http://www.w3.org/2001/XMLSchema" xmlns:xs="http://www.w3.org/2001/XMLSchema" xmlns:p="http://schemas.microsoft.com/office/2006/metadata/properties" xmlns:ns1="http://schemas.microsoft.com/sharepoint/v3" xmlns:ns2="a4e463fd-3357-4122-a0ef-c6df942648c0" targetNamespace="http://schemas.microsoft.com/office/2006/metadata/properties" ma:root="true" ma:fieldsID="5025bc0fcdb881224bb204721008a1d6" ns1:_="" ns2:_="">
    <xsd:import namespace="http://schemas.microsoft.com/sharepoint/v3"/>
    <xsd:import namespace="a4e463fd-3357-4122-a0ef-c6df942648c0"/>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e463fd-3357-4122-a0ef-c6df942648c0"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PublishingExpirationDate xmlns="http://schemas.microsoft.com/sharepoint/v3" xsi:nil="true"/>
    <PublishingStartDate xmlns="http://schemas.microsoft.com/sharepoint/v3" xsi:nil="true"/>
    <_dlc_DocId xmlns="a4e463fd-3357-4122-a0ef-c6df942648c0">COOP-493033964-10</_dlc_DocId>
    <_dlc_DocIdUrl xmlns="a4e463fd-3357-4122-a0ef-c6df942648c0">
      <Url>http://publish.prod.cooperative.nreca.org/programs-services/safety-resap/no-text-no-talk-pledge/_layouts/15/DocIdRedir.aspx?ID=COOP-493033964-10</Url>
      <Description>COOP-493033964-10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20DFCA2-39C0-499B-8E0F-74C1C1F6F46E}"/>
</file>

<file path=customXml/itemProps2.xml><?xml version="1.0" encoding="utf-8"?>
<ds:datastoreItem xmlns:ds="http://schemas.openxmlformats.org/officeDocument/2006/customXml" ds:itemID="{87D2A1B0-FF3E-4009-940D-AED0EB70AA20}"/>
</file>

<file path=customXml/itemProps3.xml><?xml version="1.0" encoding="utf-8"?>
<ds:datastoreItem xmlns:ds="http://schemas.openxmlformats.org/officeDocument/2006/customXml" ds:itemID="{7B6F2769-7194-4217-93D3-3AF3A4742282}"/>
</file>

<file path=customXml/itemProps4.xml><?xml version="1.0" encoding="utf-8"?>
<ds:datastoreItem xmlns:ds="http://schemas.openxmlformats.org/officeDocument/2006/customXml" ds:itemID="{436DB4CF-9DC4-4A6C-AC28-508A97A185C1}"/>
</file>

<file path=docProps/app.xml><?xml version="1.0" encoding="utf-8"?>
<Properties xmlns="http://schemas.openxmlformats.org/officeDocument/2006/extended-properties" xmlns:vt="http://schemas.openxmlformats.org/officeDocument/2006/docPropsVTypes">
  <Template>FNEMasterTemplateForThemePreview.pptx</Template>
  <TotalTime>4095</TotalTime>
  <Words>2280</Words>
  <Application>Microsoft Office PowerPoint</Application>
  <PresentationFormat>On-screen Show (16:9)</PresentationFormat>
  <Paragraphs>147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   What is Distracted Driving?</vt:lpstr>
      <vt:lpstr>Why is a Co-op Talking to You About  Your Driving?</vt:lpstr>
      <vt:lpstr>Car Crashes are the Leading Cause of Death  for American Teenagers</vt:lpstr>
      <vt:lpstr>Distracted Driving is a BIG Problem!</vt:lpstr>
      <vt:lpstr>Five Facts on Distracted Driving</vt:lpstr>
      <vt:lpstr>Simple Actions Can Make a Difference</vt:lpstr>
      <vt:lpstr>JUST DON’T DO IT!</vt:lpstr>
      <vt:lpstr>Questions/Discussion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Distracted Driving Youth Presentation</dc:title>
  <cp:lastModifiedBy>Aten, Jessica M.</cp:lastModifiedBy>
  <cp:revision>159</cp:revision>
  <dcterms:created xsi:type="dcterms:W3CDTF">2010-04-12T23:12:02Z</dcterms:created>
  <dcterms:modified xsi:type="dcterms:W3CDTF">2015-07-15T19:24:05Z</dcterms:modified>
  <cp:category>No Text/No Talk</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0x0101006B30F0C27F351240B1AAF5A7DCEF2D80</vt:lpwstr>
  </property>
  <property fmtid="{D5CDD505-2E9C-101B-9397-08002B2CF9AE}" pid="3" name="_dlc_DocIdItemGuid">
    <vt:lpwstr>15947ee9-dcdb-4ef9-aad7-aebaaaa35822</vt:lpwstr>
  </property>
</Properties>
</file>