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/ppt/presentation.xml"/>
  <Relationship Id="rId2" Type="http://schemas.openxmlformats.org/package/2006/relationships/metadata/core-properties" Target="/docProps/core.xml"/>
  <Relationship Id="rId3" Type="http://schemas.openxmlformats.org/officeDocument/2006/relationships/extended-properties" Target="/docProps/app.xml"/>
  <Relationship Id="rId4" Type="http://schemas.openxmlformats.org/officeDocument/2006/relationships/custom-properties" Target="/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9"/>
  </p:notesMasterIdLst>
  <p:handoutMasterIdLst>
    <p:handoutMasterId r:id="rId10"/>
  </p:handoutMasterIdLst>
  <p:sldIdLst>
    <p:sldId id="256" r:id="rId5"/>
    <p:sldId id="282" r:id="rId6"/>
    <p:sldId id="279" r:id="rId7"/>
    <p:sldId id="281" r:id="rId8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auchemin, Ginny G." initials="G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9" autoAdjust="0"/>
    <p:restoredTop sz="70504" autoAdjust="0"/>
  </p:normalViewPr>
  <p:slideViewPr>
    <p:cSldViewPr snapToGrid="0" snapToObjects="1">
      <p:cViewPr>
        <p:scale>
          <a:sx n="89" d="100"/>
          <a:sy n="89" d="100"/>
        </p:scale>
        <p:origin x="-352" y="2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292"/>
    </p:cViewPr>
  </p:notesTextViewPr>
  <p:sorterViewPr>
    <p:cViewPr>
      <p:scale>
        <a:sx n="149" d="100"/>
        <a:sy n="149" d="100"/>
      </p:scale>
      <p:origin x="0" y="15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/customXml/item3.xml"/><Relationship Id="rId12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/customXml/item2.xml"/><Relationship Id="rId16" Type="http://schemas.openxmlformats.org/officeDocument/2006/relationships/customXml" Target="../customXml/item4.xml"/><Relationship Id="rId1" Type="http://schemas.openxmlformats.org/officeDocument/2006/relationships/customXml" Target="/customXml/item1.xml"/><Relationship Id="rId11" Type="http://schemas.openxmlformats.org/officeDocument/2006/relationships/commentAuthors" Target="commentAuthors.xml"/><Relationship Id="rId6" Type="http://schemas.openxmlformats.org/officeDocument/2006/relationships/slide" Target="slides/slide2.xml"/><Relationship Id="rId15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1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0AE65-905F-4B21-AE8C-05E860073829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D9818-EC45-42D7-B42B-5F4F873AF6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85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87ED501-ADFB-45BF-8434-3082F5ED5ED3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558442-61E8-46B9-B3C9-CFE8B4E0BD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509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  <Relationship Id="rId3" Type="http://schemas.openxmlformats.org/officeDocument/2006/relationships/hyperlink" TargetMode="External" Target="http://www.distraction.gov/research/PDF-Files/Comparison-of-CellPhone-Driver-Drunk-Driver.pdf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Distracted driving due to phone use is a serious</a:t>
            </a:r>
            <a:r>
              <a:rPr lang="en-US" baseline="0" dirty="0" smtClean="0"/>
              <a:t> public health hazard </a:t>
            </a:r>
          </a:p>
          <a:p>
            <a:r>
              <a:rPr lang="en-US" baseline="0" dirty="0" smtClean="0"/>
              <a:t>In fact, U.S. Dept. of Transportation calls it an epidemic</a:t>
            </a:r>
          </a:p>
          <a:p>
            <a:r>
              <a:rPr lang="en-US" baseline="0" dirty="0" smtClean="0"/>
              <a:t>We have all seen distracted drivers, and most likely, everyone in this room has used their phone while driving or you have been in a car where the driver was using his/her phone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Resource:  Dept. of Transportation Distracted Driving campaign:     http://www.distraction.gov/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58442-61E8-46B9-B3C9-CFE8B4E0BD7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89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Distracted driving impacts everyone – those who drive; those who are passengers; pedestrians; bystanders etc.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>
                <a:effectLst/>
              </a:rPr>
              <a:t>As a practical matter, distracted driving is the No. 1 cause of workplace deaths in the United States, according to the Occupational Safety and Health Administration (OSHA).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want to say early on that I’m not here to lecture. The purpose here is really to open up a dialog, to discuss a serious problem that impacts everyone in this room and in our community.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part of our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ongoing commitment to safety and part of the Rural Electric Safety Achievement Program (RESAP)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We can all do our part to stay safe and make the roads safer for our community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Which is why we are here today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our hope that we can promote a culture of safety not only here at the co-op, but you can continue this conversation at home with your family and friends.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are initiating this program along with co-ops across the country to make our corner of the world safer – but we can’t do it without your help.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Resources: https://www.osha.gov/distracted-driving/initiative.html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58442-61E8-46B9-B3C9-CFE8B4E0BD7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401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Here are a few facts to share – there is lots of research and info. out there about distracted driving, but</a:t>
            </a:r>
            <a:r>
              <a:rPr lang="en-US" baseline="0" dirty="0" smtClean="0"/>
              <a:t> here are just </a:t>
            </a:r>
            <a:r>
              <a:rPr lang="en-US" dirty="0" smtClean="0"/>
              <a:t>a few key facts I want to share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The first one is pretty sobering --  this is even scarier</a:t>
            </a:r>
            <a:r>
              <a:rPr lang="en-US" baseline="0" dirty="0" smtClean="0"/>
              <a:t> if you are traveling at a faster speed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Youth most at risk – not much of surprise – most inexperienced; most apt to text/use a phone while driving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Talking on a cell phone quadruples your risk of an accident, about the same as if you were driving drunk. That risk doubles again, to eight times normal, if you are texting.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smtClean="0"/>
              <a:t>Texting while driving is linked with drinking and driving/riding with someone who has been drinking among high school students. (CDC)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Resources: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#1</a:t>
            </a:r>
            <a:r>
              <a:rPr lang="en-US" sz="1200" b="0" dirty="0" smtClean="0">
                <a:solidFill>
                  <a:schemeClr val="tx1"/>
                </a:solidFill>
              </a:rPr>
              <a:t>(</a:t>
            </a:r>
            <a:r>
              <a:rPr lang="en-US" sz="1200" b="0" i="1" dirty="0" smtClean="0">
                <a:solidFill>
                  <a:schemeClr val="tx1"/>
                </a:solidFill>
              </a:rPr>
              <a:t>2009, VTTI</a:t>
            </a:r>
            <a:r>
              <a:rPr lang="en-US" sz="1200" b="0" dirty="0" smtClean="0">
                <a:solidFill>
                  <a:schemeClr val="tx1"/>
                </a:solidFill>
              </a:rPr>
              <a:t>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#2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2009, VTTI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#3 </a:t>
            </a: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i="1" dirty="0" smtClean="0">
                <a:solidFill>
                  <a:schemeClr val="tx1"/>
                </a:solidFill>
              </a:rPr>
              <a:t>AAA Foundation</a:t>
            </a:r>
            <a:r>
              <a:rPr lang="en-US" sz="1200" dirty="0" smtClean="0">
                <a:solidFill>
                  <a:schemeClr val="tx1"/>
                </a:solidFill>
              </a:rPr>
              <a:t>)</a:t>
            </a:r>
            <a:r>
              <a:rPr lang="en-US" sz="1200" baseline="30000" dirty="0" smtClean="0">
                <a:solidFill>
                  <a:schemeClr val="tx1"/>
                </a:solidFill>
              </a:rPr>
              <a:t> 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#4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Univ. Utah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research by Dr. David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Strayer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#5 </a:t>
            </a:r>
            <a:r>
              <a:rPr lang="en-US" sz="1200" dirty="0" smtClean="0"/>
              <a:t>(CDC)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58442-61E8-46B9-B3C9-CFE8B4E0BD7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514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NOTE:</a:t>
            </a:r>
            <a:r>
              <a:rPr lang="en-US" b="1" baseline="0" dirty="0" smtClean="0"/>
              <a:t>  You can insert the logo of your co-op 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So the center piece of our program is a pledge – to not text and talk on the phone while driving – it’s something</a:t>
            </a:r>
            <a:r>
              <a:rPr lang="en-US" baseline="0" dirty="0" smtClean="0"/>
              <a:t> we can all do to make our rides safer and those of our loved ones, friends, colleagues and community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The pledge</a:t>
            </a:r>
            <a:r>
              <a:rPr lang="en-US" baseline="0" dirty="0" smtClean="0"/>
              <a:t> – is a simple document to sign indicating that you pledge not to use your phone while driving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It’s a great way for anyone, but particularly parents and their children to sign together – parents are modeling good behavior and young people are forced to think about their actions; it’s also a way for parents to hold their young drivers accountable if they don’t live up to the pledge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are talking to our members, to high schools and community groups to get this conversation going in our surrounding community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are circulating the Pledge through our various co-op channels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And </a:t>
            </a:r>
            <a:r>
              <a:rPr lang="en-US" baseline="0" smtClean="0"/>
              <a:t>sharing information </a:t>
            </a:r>
            <a:r>
              <a:rPr lang="en-US" baseline="0" dirty="0" smtClean="0"/>
              <a:t>and tips to combat distracted driving.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There are some other simple actions you can take  -- for more info. about this, check out the materials and info. on our web site (send to web site)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NOTE-- If you brought handouts from the tool kit, reference these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58442-61E8-46B9-B3C9-CFE8B4E0BD7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567400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7/15/2015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7/15/2015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7/15/2015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jp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8.xml"/>
  <Relationship Id="rId2" Type="http://schemas.openxmlformats.org/officeDocument/2006/relationships/notesSlide" Target="../notesSlides/notesSlide2.xml"/>
  <Relationship Id="rId3" Type="http://schemas.openxmlformats.org/officeDocument/2006/relationships/image" Target="../media/image2.jpg"/>
  <Relationship Id="rId4" Type="http://schemas.openxmlformats.org/officeDocument/2006/relationships/image" Target="../media/image3.pn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8.xml"/>
  <Relationship Id="rId2" Type="http://schemas.openxmlformats.org/officeDocument/2006/relationships/notesSlide" Target="../notesSlides/notesSlide3.xml"/>
  <Relationship Id="rId3" Type="http://schemas.openxmlformats.org/officeDocument/2006/relationships/image" Target="../media/image2.jpg"/>
  <Relationship Id="rId4" Type="http://schemas.openxmlformats.org/officeDocument/2006/relationships/image" Target="../media/image4.png"/>
  <Relationship Id="rId5" Type="http://schemas.openxmlformats.org/officeDocument/2006/relationships/image" Target="../media/image5.pn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4.xml"/>
  <Relationship Id="rId3" Type="http://schemas.openxmlformats.org/officeDocument/2006/relationships/image" Target="../media/image2.jpg"/>
  <Relationship Id="rId4" Type="http://schemas.openxmlformats.org/officeDocument/2006/relationships/image" Target="../media/image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CS879_DistractedDriving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313" y="-662529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76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CS879_DistractedDriving_PPTtemplat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784" y="204787"/>
            <a:ext cx="7463016" cy="860867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Why Is Your Co-op Talking to You </a:t>
            </a:r>
            <a:r>
              <a:rPr lang="en-US" sz="2800" dirty="0" smtClean="0">
                <a:solidFill>
                  <a:srgbClr val="C00000"/>
                </a:solidFill>
              </a:rPr>
              <a:t/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About </a:t>
            </a:r>
            <a:r>
              <a:rPr lang="en-US" sz="2800" i="1" u="sng" dirty="0">
                <a:solidFill>
                  <a:srgbClr val="C00000"/>
                </a:solidFill>
              </a:rPr>
              <a:t>Your</a:t>
            </a:r>
            <a:r>
              <a:rPr lang="en-US" sz="2800" dirty="0">
                <a:solidFill>
                  <a:srgbClr val="C00000"/>
                </a:solidFill>
              </a:rPr>
              <a:t> Driving?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1414" y="3300519"/>
            <a:ext cx="3066334" cy="749215"/>
          </a:xfr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Cooperative Principle #7 Concern for Community</a:t>
            </a:r>
            <a:endParaRPr lang="en-US" sz="24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1794423" y="1141281"/>
            <a:ext cx="4062271" cy="3289666"/>
          </a:xfrm>
        </p:spPr>
        <p:txBody>
          <a:bodyPr>
            <a:normAutofit/>
          </a:bodyPr>
          <a:lstStyle/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2000" dirty="0"/>
              <a:t>Distracted driving </a:t>
            </a:r>
            <a:r>
              <a:rPr lang="en-US" sz="2000" dirty="0" smtClean="0"/>
              <a:t>is </a:t>
            </a:r>
            <a:r>
              <a:rPr lang="en-US" sz="2000" dirty="0"/>
              <a:t>the #1 cause of workplace deaths in the U.S. </a:t>
            </a:r>
            <a:endParaRPr lang="en-US" sz="2000" dirty="0" smtClean="0"/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2000" dirty="0" smtClean="0"/>
              <a:t>Part of our ongoing commitment to safety and Concern for Community</a:t>
            </a:r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2000" dirty="0" smtClean="0"/>
              <a:t>Working together, we can significantly reduce the number of traffic crashes and injuries that impact our workforce, family members and communities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168" y="1377102"/>
            <a:ext cx="2627313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7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CS879_DistractedDriving_PPTtemplat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295" y="87909"/>
            <a:ext cx="6772059" cy="544608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Five Facts on Distracted Driving</a:t>
            </a:r>
            <a:endParaRPr lang="en-US" sz="28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149850"/>
              </p:ext>
            </p:extLst>
          </p:nvPr>
        </p:nvGraphicFramePr>
        <p:xfrm>
          <a:off x="1883224" y="570640"/>
          <a:ext cx="6423717" cy="367474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279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957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1913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FFC000"/>
                        </a:buClr>
                        <a:buSzPct val="150000"/>
                        <a:buFont typeface="Arial" panose="020B0604020202020204" pitchFamily="34" charset="0"/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Five seconds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is the average time your eyes are off the road while texting. When traveling at 55mph,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that's enough time to cover the length of a football field.</a:t>
                      </a:r>
                      <a:endParaRPr lang="en-US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19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Device-related tasks like reaching for a phone, dialing</a:t>
                      </a:r>
                      <a:r>
                        <a:rPr lang="en-US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and tex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ting, </a:t>
                      </a:r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increased the risk of getting into a crash by three times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35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Phone conversations of any type increase risk;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including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increased reaction times,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increased variations in speed, lane deviations, and steering wheel control.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25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Talking on a cell phone</a:t>
                      </a:r>
                      <a:r>
                        <a:rPr lang="en-US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quadruples your risk of an accident, about the same as if you were</a:t>
                      </a:r>
                      <a:r>
                        <a:rPr lang="en-US" sz="1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driving drunk</a:t>
                      </a:r>
                      <a:r>
                        <a:rPr lang="en-US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 Risk doubles again if you are texting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while driving. 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86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</a:rPr>
                        <a:t>Youth most at risk.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D</a:t>
                      </a:r>
                      <a:r>
                        <a:rPr lang="en-US" sz="1400" dirty="0" smtClean="0"/>
                        <a:t>rivers in their 20s make up 27 % of the distracted drivers in fatal crashes.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Hexagon 6"/>
          <p:cNvSpPr/>
          <p:nvPr/>
        </p:nvSpPr>
        <p:spPr>
          <a:xfrm>
            <a:off x="1925885" y="2124586"/>
            <a:ext cx="566650" cy="522513"/>
          </a:xfrm>
          <a:prstGeom prst="hexagon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702" y="634477"/>
            <a:ext cx="665162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822" y="1391047"/>
            <a:ext cx="665162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702" y="2854404"/>
            <a:ext cx="665162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702" y="3585771"/>
            <a:ext cx="665162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025506" y="64842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1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18699" y="139104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46268" y="212458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18699" y="288645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46268" y="363213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5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15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CS879_DistractedDriving_PPTtemplat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440" y="61600"/>
            <a:ext cx="5740782" cy="625919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What Are We Doing About This?</a:t>
            </a: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348" y="1141710"/>
            <a:ext cx="2860148" cy="2213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11920" y="1045029"/>
            <a:ext cx="43313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 smtClean="0"/>
              <a:t>Participating in the </a:t>
            </a:r>
            <a:r>
              <a:rPr lang="en-US" b="1" dirty="0" smtClean="0"/>
              <a:t>JUST </a:t>
            </a:r>
            <a:r>
              <a:rPr lang="en-US" b="1" dirty="0" smtClean="0">
                <a:solidFill>
                  <a:srgbClr val="C00000"/>
                </a:solidFill>
              </a:rPr>
              <a:t>DON’T</a:t>
            </a:r>
            <a:r>
              <a:rPr lang="en-US" b="1" dirty="0" smtClean="0"/>
              <a:t> DO IT!</a:t>
            </a:r>
            <a:r>
              <a:rPr lang="en-US" dirty="0" smtClean="0"/>
              <a:t> campaign</a:t>
            </a:r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/>
              <a:t>Promoting a culture of </a:t>
            </a:r>
            <a:r>
              <a:rPr lang="en-US" dirty="0" smtClean="0"/>
              <a:t>safety</a:t>
            </a:r>
            <a:endParaRPr lang="en-US" dirty="0"/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 smtClean="0"/>
              <a:t>Fostering </a:t>
            </a:r>
            <a:r>
              <a:rPr lang="en-US" dirty="0"/>
              <a:t>conversation about the dangers of distracted </a:t>
            </a:r>
            <a:r>
              <a:rPr lang="en-US" dirty="0" smtClean="0"/>
              <a:t>driving</a:t>
            </a:r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 smtClean="0"/>
              <a:t>Setting a good example by taking the pledge</a:t>
            </a:r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 smtClean="0"/>
              <a:t>Presenting at local high schools to help educate community youth  on the dangers of distracted driving</a:t>
            </a:r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dirty="0" smtClean="0"/>
              <a:t>Featuring the campaign at our annual meeting</a:t>
            </a:r>
          </a:p>
          <a:p>
            <a:pPr marL="285750" indent="-285750"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64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30F0C27F351240B1AAF5A7DCEF2D80" ma:contentTypeVersion="2" ma:contentTypeDescription="Create a new document." ma:contentTypeScope="" ma:versionID="805f762192e6b204d1563cc8afbcdd49">
  <xsd:schema xmlns:xsd="http://www.w3.org/2001/XMLSchema" xmlns:xs="http://www.w3.org/2001/XMLSchema" xmlns:p="http://schemas.microsoft.com/office/2006/metadata/properties" xmlns:ns1="http://schemas.microsoft.com/sharepoint/v3" xmlns:ns2="a4e463fd-3357-4122-a0ef-c6df942648c0" targetNamespace="http://schemas.microsoft.com/office/2006/metadata/properties" ma:root="true" ma:fieldsID="5025bc0fcdb881224bb204721008a1d6" ns1:_="" ns2:_="">
    <xsd:import namespace="http://schemas.microsoft.com/sharepoint/v3"/>
    <xsd:import namespace="a4e463fd-3357-4122-a0ef-c6df942648c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e463fd-3357-4122-a0ef-c6df942648c0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PublishingExpirationDate xmlns="http://schemas.microsoft.com/sharepoint/v3" xsi:nil="true"/>
    <PublishingStartDate xmlns="http://schemas.microsoft.com/sharepoint/v3" xsi:nil="true"/>
    <_dlc_DocId xmlns="a4e463fd-3357-4122-a0ef-c6df942648c0">COOP-493033964-12</_dlc_DocId>
    <_dlc_DocIdUrl xmlns="a4e463fd-3357-4122-a0ef-c6df942648c0">
      <Url>http://publish.prod.cooperative.nreca.org/programs-services/safety-resap/no-text-no-talk-pledge/_layouts/15/DocIdRedir.aspx?ID=COOP-493033964-12</Url>
      <Description>COOP-493033964-12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E14D378-D731-4B7D-BB2F-0CAE16984333}"/>
</file>

<file path=customXml/itemProps2.xml><?xml version="1.0" encoding="utf-8"?>
<ds:datastoreItem xmlns:ds="http://schemas.openxmlformats.org/officeDocument/2006/customXml" ds:itemID="{87D2A1B0-FF3E-4009-940D-AED0EB70AA20}"/>
</file>

<file path=customXml/itemProps3.xml><?xml version="1.0" encoding="utf-8"?>
<ds:datastoreItem xmlns:ds="http://schemas.openxmlformats.org/officeDocument/2006/customXml" ds:itemID="{7B6F2769-7194-4217-93D3-3AF3A4742282}"/>
</file>

<file path=customXml/itemProps4.xml><?xml version="1.0" encoding="utf-8"?>
<ds:datastoreItem xmlns:ds="http://schemas.openxmlformats.org/officeDocument/2006/customXml" ds:itemID="{3C3E589F-5E89-4707-A5D2-EF717254DC3D}"/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3546</TotalTime>
  <Words>936</Words>
  <Application>Microsoft Office PowerPoint</Application>
  <PresentationFormat>On-screen Show (16:9)</PresentationFormat>
  <Paragraphs>67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Why Is Your Co-op Talking to You  About Your Driving?</vt:lpstr>
      <vt:lpstr>Five Facts on Distracted Driving</vt:lpstr>
      <vt:lpstr>What Are We Doing About This?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Distracted Driving Presentation</dc:title>
  <cp:lastModifiedBy>Aten, Jessica M.</cp:lastModifiedBy>
  <cp:revision>153</cp:revision>
  <dcterms:created xsi:type="dcterms:W3CDTF">2010-04-12T23:12:02Z</dcterms:created>
  <dcterms:modified xsi:type="dcterms:W3CDTF">2015-07-15T19:22:13Z</dcterms:modified>
  <cp:category>No Text/No Talk</cp:category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0x0101006B30F0C27F351240B1AAF5A7DCEF2D80</vt:lpwstr>
  </property>
  <property fmtid="{D5CDD505-2E9C-101B-9397-08002B2CF9AE}" pid="3" name="_dlc_DocIdItemGuid">
    <vt:lpwstr>6ccf3045-2770-431b-8b03-31a3995f52a0</vt:lpwstr>
  </property>
</Properties>
</file>