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slides/slide96.xml" ContentType="application/vnd.openxmlformats-officedocument.presentationml.slide+xml"/>
  <Override PartName="/ppt/drawings/drawing2.xml" ContentType="application/vnd.openxmlformats-officedocument.drawingml.chartshapes+xml"/>
  <Override PartName="/ppt/diagrams/data1.xml" ContentType="application/vnd.openxmlformats-officedocument.drawingml.diagramData+xml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s/slide95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60.xml" ContentType="application/vnd.openxmlformats-officedocument.presentationml.slide+xml"/>
  <Override PartName="/ppt/slides/slide94.xml" ContentType="application/vnd.openxmlformats-officedocument.presentationml.slide+xml"/>
  <Override PartName="/ppt/slides/slide62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93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92.xml" ContentType="application/vnd.openxmlformats-officedocument.presentationml.slide+xml"/>
  <Override PartName="/ppt/slides/slide91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88.xml" ContentType="application/vnd.openxmlformats-officedocument.presentationml.slide+xml"/>
  <Override PartName="/ppt/slides/slide79.xml" ContentType="application/vnd.openxmlformats-officedocument.presentationml.slide+xml"/>
  <Override PartName="/ppt/slides/slide61.xml" ContentType="application/vnd.openxmlformats-officedocument.presentationml.slide+xml"/>
  <Override PartName="/ppt/slides/slide77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71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0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notesSlides/notesSlide3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2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8.xml" ContentType="application/vnd.openxmlformats-officedocument.presentationml.notesSlide+xml"/>
  <Override PartName="/ppt/slideLayouts/slideLayout10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3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style3.xml" ContentType="application/vnd.ms-office.chartstyle+xml"/>
  <Override PartName="/ppt/theme/theme4.xml" ContentType="application/vnd.openxmlformats-officedocument.theme+xml"/>
  <Override PartName="/ppt/theme/themeOverride5.xml" ContentType="application/vnd.openxmlformats-officedocument.themeOverride+xml"/>
  <Override PartName="/ppt/theme/theme5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olors3.xml" ContentType="application/vnd.ms-office.chartcolorstyle+xml"/>
  <Override PartName="/ppt/charts/chart4.xml" ContentType="application/vnd.openxmlformats-officedocument.drawingml.chart+xml"/>
  <Override PartName="/ppt/ink/ink6.xml" ContentType="application/inkml+xml"/>
  <Override PartName="/ppt/ink/ink5.xml" ContentType="application/inkml+xml"/>
  <Override PartName="/ppt/ink/ink4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1.xml" ContentType="application/inkml+xml"/>
  <Override PartName="/ppt/ink/ink10.xml" ContentType="application/inkml+xml"/>
  <Override PartName="/ppt/ink/ink3.xml" ContentType="application/inkml+xml"/>
  <Override PartName="/ppt/ink/ink2.xml" ContentType="application/inkml+xml"/>
  <Override PartName="/ppt/ink/ink1.xml" ContentType="application/inkml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ink/ink12.xml" ContentType="application/inkml+xml"/>
  <Override PartName="/ppt/ink/ink13.xml" ContentType="application/inkml+xml"/>
  <Override PartName="/ppt/theme/theme3.xml" ContentType="application/vnd.openxmlformats-officedocument.them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Override3.xml" ContentType="application/vnd.openxmlformats-officedocument.themeOverrid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theme/theme11.xml" ContentType="application/vnd.openxmlformats-officedocument.theme+xml"/>
  <Override PartName="/ppt/theme/theme10.xml" ContentType="application/vnd.openxmlformats-officedocument.theme+xml"/>
  <Override PartName="/ppt/charts/chart2.xml" ContentType="application/vnd.openxmlformats-officedocument.drawingml.chart+xml"/>
  <Override PartName="/ppt/theme/theme9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tags/tag15.xml" ContentType="application/vnd.openxmlformats-officedocument.presentationml.tags+xml"/>
  <Override PartName="/docProps/app.xml" ContentType="application/vnd.openxmlformats-officedocument.extended-properties+xml"/>
  <Override PartName="/ppt/tags/tag38.xml" ContentType="application/vnd.openxmlformats-officedocument.presentationml.tags+xml"/>
  <Override PartName="/ppt/tags/tag19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tags/tag21.xml" ContentType="application/vnd.openxmlformats-officedocument.presentationml.tags+xml"/>
  <Override PartName="/ppt/tags/tag27.xml" ContentType="application/vnd.openxmlformats-officedocument.presentationml.tags+xml"/>
  <Override PartName="/ppt/tags/tag30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1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ppt/tags/tag20.xml" ContentType="application/vnd.openxmlformats-officedocument.presentationml.tags+xml"/>
  <Override PartName="/ppt/tags/tag39.xml" ContentType="application/vnd.openxmlformats-officedocument.presentationml.tags+xml"/>
  <Override PartName="/ppt/tags/tag34.xml" ContentType="application/vnd.openxmlformats-officedocument.presentationml.tags+xml"/>
  <Override PartName="/ppt/tags/tag42.xml" ContentType="application/vnd.openxmlformats-officedocument.presentationml.tags+xml"/>
  <Override PartName="/ppt/tags/tag2.xml" ContentType="application/vnd.openxmlformats-officedocument.presentationml.tags+xml"/>
  <Override PartName="/ppt/tags/tag44.xml" ContentType="application/vnd.openxmlformats-officedocument.presentationml.tags+xml"/>
  <Override PartName="/ppt/tags/tag3.xml" ContentType="application/vnd.openxmlformats-officedocument.presentationml.tags+xml"/>
  <Override PartName="/ppt/tags/tag45.xml" ContentType="application/vnd.openxmlformats-officedocument.presentationml.tags+xml"/>
  <Override PartName="/ppt/tags/tag31.xml" ContentType="application/vnd.openxmlformats-officedocument.presentationml.tags+xml"/>
  <Override PartName="/ppt/tags/tag41.xml" ContentType="application/vnd.openxmlformats-officedocument.presentationml.tags+xml"/>
  <Override PartName="/ppt/tags/tag40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43.xml" ContentType="application/vnd.openxmlformats-officedocument.presentationml.tags+xml"/>
  <Override PartName="/ppt/tags/tag36.xml" ContentType="application/vnd.openxmlformats-officedocument.presentationml.tags+xml"/>
  <Override PartName="/ppt/tags/tag13.xml" ContentType="application/vnd.openxmlformats-officedocument.presentationml.tags+xml"/>
  <Override PartName="/ppt/tags/tag37.xml" ContentType="application/vnd.openxmlformats-officedocument.presentationml.tags+xml"/>
  <Override PartName="/ppt/tags/tag35.xml" ContentType="application/vnd.openxmlformats-officedocument.presentationml.tags+xml"/>
  <Override PartName="/ppt/tags/tag12.xml" ContentType="application/vnd.openxmlformats-officedocument.presentationml.tags+xml"/>
  <Override PartName="/ppt/tags/tag10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1.xml" ContentType="application/vnd.openxmlformats-officedocument.presentationml.tag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52" r:id="rId2"/>
    <p:sldMasterId id="2147483951" r:id="rId3"/>
    <p:sldMasterId id="2147483959" r:id="rId4"/>
    <p:sldMasterId id="2147484005" r:id="rId5"/>
    <p:sldMasterId id="2147484035" r:id="rId6"/>
    <p:sldMasterId id="2147484047" r:id="rId7"/>
    <p:sldMasterId id="2147484059" r:id="rId8"/>
    <p:sldMasterId id="2147484072" r:id="rId9"/>
  </p:sldMasterIdLst>
  <p:notesMasterIdLst>
    <p:notesMasterId r:id="rId106"/>
  </p:notesMasterIdLst>
  <p:handoutMasterIdLst>
    <p:handoutMasterId r:id="rId107"/>
  </p:handoutMasterIdLst>
  <p:sldIdLst>
    <p:sldId id="1482" r:id="rId10"/>
    <p:sldId id="1968" r:id="rId11"/>
    <p:sldId id="2149" r:id="rId12"/>
    <p:sldId id="1967" r:id="rId13"/>
    <p:sldId id="1964" r:id="rId14"/>
    <p:sldId id="2123" r:id="rId15"/>
    <p:sldId id="1972" r:id="rId16"/>
    <p:sldId id="1974" r:id="rId17"/>
    <p:sldId id="2080" r:id="rId18"/>
    <p:sldId id="2097" r:id="rId19"/>
    <p:sldId id="2081" r:id="rId20"/>
    <p:sldId id="2098" r:id="rId21"/>
    <p:sldId id="2099" r:id="rId22"/>
    <p:sldId id="2148" r:id="rId23"/>
    <p:sldId id="256" r:id="rId24"/>
    <p:sldId id="402" r:id="rId25"/>
    <p:sldId id="403" r:id="rId26"/>
    <p:sldId id="404" r:id="rId27"/>
    <p:sldId id="399" r:id="rId28"/>
    <p:sldId id="400" r:id="rId29"/>
    <p:sldId id="378" r:id="rId30"/>
    <p:sldId id="405" r:id="rId31"/>
    <p:sldId id="406" r:id="rId32"/>
    <p:sldId id="407" r:id="rId33"/>
    <p:sldId id="408" r:id="rId34"/>
    <p:sldId id="372" r:id="rId35"/>
    <p:sldId id="409" r:id="rId36"/>
    <p:sldId id="410" r:id="rId37"/>
    <p:sldId id="394" r:id="rId38"/>
    <p:sldId id="2132" r:id="rId39"/>
    <p:sldId id="2133" r:id="rId40"/>
    <p:sldId id="2134" r:id="rId41"/>
    <p:sldId id="2120" r:id="rId42"/>
    <p:sldId id="2135" r:id="rId43"/>
    <p:sldId id="2136" r:id="rId44"/>
    <p:sldId id="2119" r:id="rId45"/>
    <p:sldId id="2137" r:id="rId46"/>
    <p:sldId id="2138" r:id="rId47"/>
    <p:sldId id="2121" r:id="rId48"/>
    <p:sldId id="2140" r:id="rId49"/>
    <p:sldId id="2141" r:id="rId50"/>
    <p:sldId id="2122" r:id="rId51"/>
    <p:sldId id="2143" r:id="rId52"/>
    <p:sldId id="2144" r:id="rId53"/>
    <p:sldId id="2145" r:id="rId54"/>
    <p:sldId id="2146" r:id="rId55"/>
    <p:sldId id="2100" r:id="rId56"/>
    <p:sldId id="2101" r:id="rId57"/>
    <p:sldId id="2106" r:id="rId58"/>
    <p:sldId id="2074" r:id="rId59"/>
    <p:sldId id="2105" r:id="rId60"/>
    <p:sldId id="2114" r:id="rId61"/>
    <p:sldId id="2109" r:id="rId62"/>
    <p:sldId id="2112" r:id="rId63"/>
    <p:sldId id="2115" r:id="rId64"/>
    <p:sldId id="2116" r:id="rId65"/>
    <p:sldId id="2117" r:id="rId66"/>
    <p:sldId id="2034" r:id="rId67"/>
    <p:sldId id="2023" r:id="rId68"/>
    <p:sldId id="2153" r:id="rId69"/>
    <p:sldId id="2025" r:id="rId70"/>
    <p:sldId id="2155" r:id="rId71"/>
    <p:sldId id="2124" r:id="rId72"/>
    <p:sldId id="2151" r:id="rId73"/>
    <p:sldId id="2157" r:id="rId74"/>
    <p:sldId id="2158" r:id="rId75"/>
    <p:sldId id="2118" r:id="rId76"/>
    <p:sldId id="2147" r:id="rId77"/>
    <p:sldId id="2160" r:id="rId78"/>
    <p:sldId id="307" r:id="rId79"/>
    <p:sldId id="306" r:id="rId80"/>
    <p:sldId id="304" r:id="rId81"/>
    <p:sldId id="310" r:id="rId82"/>
    <p:sldId id="2161" r:id="rId83"/>
    <p:sldId id="308" r:id="rId84"/>
    <p:sldId id="2162" r:id="rId85"/>
    <p:sldId id="270" r:id="rId86"/>
    <p:sldId id="2029" r:id="rId87"/>
    <p:sldId id="2060" r:id="rId88"/>
    <p:sldId id="2061" r:id="rId89"/>
    <p:sldId id="2062" r:id="rId90"/>
    <p:sldId id="286" r:id="rId91"/>
    <p:sldId id="2065" r:id="rId92"/>
    <p:sldId id="2069" r:id="rId93"/>
    <p:sldId id="2068" r:id="rId94"/>
    <p:sldId id="2125" r:id="rId95"/>
    <p:sldId id="2131" r:id="rId96"/>
    <p:sldId id="266" r:id="rId97"/>
    <p:sldId id="2129" r:id="rId98"/>
    <p:sldId id="268" r:id="rId99"/>
    <p:sldId id="2076" r:id="rId100"/>
    <p:sldId id="2078" r:id="rId101"/>
    <p:sldId id="2077" r:id="rId102"/>
    <p:sldId id="2057" r:id="rId103"/>
    <p:sldId id="2096" r:id="rId104"/>
    <p:sldId id="2008" r:id="rId105"/>
  </p:sldIdLst>
  <p:sldSz cx="9144000" cy="6858000" type="screen4x3"/>
  <p:notesSz cx="7315200" cy="9601200"/>
  <p:custDataLst>
    <p:tags r:id="rId10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CCCCFF"/>
    <a:srgbClr val="6699FF"/>
    <a:srgbClr val="6600FF"/>
    <a:srgbClr val="006600"/>
    <a:srgbClr val="333399"/>
    <a:srgbClr val="000066"/>
    <a:srgbClr val="9999FF"/>
    <a:srgbClr val="DDDDDD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212" autoAdjust="0"/>
    <p:restoredTop sz="88870" autoAdjust="0"/>
  </p:normalViewPr>
  <p:slideViewPr>
    <p:cSldViewPr>
      <p:cViewPr varScale="1">
        <p:scale>
          <a:sx n="55" d="100"/>
          <a:sy n="55" d="100"/>
        </p:scale>
        <p:origin x="1176" y="3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114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tableStyles" Target="tableStyles.xml"/><Relationship Id="rId16" Type="http://schemas.openxmlformats.org/officeDocument/2006/relationships/slide" Target="slides/slide7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customXml" Target="../customXml/item1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tags" Target="tags/tag1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notesMaster" Target="notesMasters/notesMaster1.xml"/><Relationship Id="rId114" Type="http://schemas.openxmlformats.org/officeDocument/2006/relationships/customXml" Target="../customXml/item2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presProps" Target="presProps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viewProps" Target="viewProps.xml"/><Relationship Id="rId115" Type="http://schemas.openxmlformats.org/officeDocument/2006/relationships/customXml" Target="../customXml/item3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customXml" Target="../customXml/item4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tb0\Documents\Safety\RESAP\SIF%20Safety%20Initiative\G&amp;T%20SIF%20Initiative\Copy%20of%202018%20GT%20SIF%20Data%20Master%20Working%20File%20v.3%2011.08.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Number of Commitments by State</a:t>
            </a:r>
          </a:p>
        </c:rich>
      </c:tx>
      <c:overlay val="0"/>
      <c:spPr>
        <a:noFill/>
        <a:ln w="25400">
          <a:noFill/>
        </a:ln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Graphs!$A$58:$A$104</c:f>
              <c:strCache>
                <c:ptCount val="47"/>
                <c:pt idx="0">
                  <c:v>MO</c:v>
                </c:pt>
                <c:pt idx="1">
                  <c:v>TX</c:v>
                </c:pt>
                <c:pt idx="2">
                  <c:v>IA</c:v>
                </c:pt>
                <c:pt idx="3">
                  <c:v>OH</c:v>
                </c:pt>
                <c:pt idx="4">
                  <c:v>KY</c:v>
                </c:pt>
                <c:pt idx="5">
                  <c:v>KS</c:v>
                </c:pt>
                <c:pt idx="6">
                  <c:v>MN</c:v>
                </c:pt>
                <c:pt idx="7">
                  <c:v>SC</c:v>
                </c:pt>
                <c:pt idx="8">
                  <c:v>IL</c:v>
                </c:pt>
                <c:pt idx="9">
                  <c:v>MT</c:v>
                </c:pt>
                <c:pt idx="10">
                  <c:v>OK</c:v>
                </c:pt>
                <c:pt idx="11">
                  <c:v>GA</c:v>
                </c:pt>
                <c:pt idx="12">
                  <c:v>IN</c:v>
                </c:pt>
                <c:pt idx="13">
                  <c:v>NC</c:v>
                </c:pt>
                <c:pt idx="14">
                  <c:v>PA</c:v>
                </c:pt>
                <c:pt idx="15">
                  <c:v>VA</c:v>
                </c:pt>
                <c:pt idx="16">
                  <c:v>AL</c:v>
                </c:pt>
                <c:pt idx="17">
                  <c:v>CO</c:v>
                </c:pt>
                <c:pt idx="18">
                  <c:v>NE</c:v>
                </c:pt>
                <c:pt idx="19">
                  <c:v>WI</c:v>
                </c:pt>
                <c:pt idx="20">
                  <c:v>SD</c:v>
                </c:pt>
                <c:pt idx="21">
                  <c:v>NM</c:v>
                </c:pt>
                <c:pt idx="22">
                  <c:v>WY</c:v>
                </c:pt>
                <c:pt idx="23">
                  <c:v>AK</c:v>
                </c:pt>
                <c:pt idx="24">
                  <c:v>TN</c:v>
                </c:pt>
                <c:pt idx="25">
                  <c:v>LA</c:v>
                </c:pt>
                <c:pt idx="26">
                  <c:v>MS</c:v>
                </c:pt>
                <c:pt idx="27">
                  <c:v>AR</c:v>
                </c:pt>
                <c:pt idx="28">
                  <c:v>AZ</c:v>
                </c:pt>
                <c:pt idx="29">
                  <c:v>FL</c:v>
                </c:pt>
                <c:pt idx="30">
                  <c:v>ID</c:v>
                </c:pt>
                <c:pt idx="31">
                  <c:v>ND</c:v>
                </c:pt>
                <c:pt idx="32">
                  <c:v>OR</c:v>
                </c:pt>
                <c:pt idx="33">
                  <c:v>WA</c:v>
                </c:pt>
                <c:pt idx="34">
                  <c:v>NV</c:v>
                </c:pt>
                <c:pt idx="35">
                  <c:v>MI</c:v>
                </c:pt>
                <c:pt idx="36">
                  <c:v>UT</c:v>
                </c:pt>
                <c:pt idx="37">
                  <c:v>MD</c:v>
                </c:pt>
                <c:pt idx="38">
                  <c:v>NY</c:v>
                </c:pt>
                <c:pt idx="39">
                  <c:v>DE</c:v>
                </c:pt>
                <c:pt idx="40">
                  <c:v>HI</c:v>
                </c:pt>
                <c:pt idx="41">
                  <c:v>AS</c:v>
                </c:pt>
                <c:pt idx="42">
                  <c:v>CA</c:v>
                </c:pt>
                <c:pt idx="43">
                  <c:v>ME</c:v>
                </c:pt>
                <c:pt idx="44">
                  <c:v>NH</c:v>
                </c:pt>
                <c:pt idx="45">
                  <c:v>NJ</c:v>
                </c:pt>
                <c:pt idx="46">
                  <c:v>VT</c:v>
                </c:pt>
              </c:strCache>
            </c:strRef>
          </c:cat>
          <c:val>
            <c:numRef>
              <c:f>Graphs!$C$58:$C$104</c:f>
              <c:numCache>
                <c:formatCode>General</c:formatCode>
                <c:ptCount val="47"/>
                <c:pt idx="0">
                  <c:v>30</c:v>
                </c:pt>
                <c:pt idx="1">
                  <c:v>26</c:v>
                </c:pt>
                <c:pt idx="2">
                  <c:v>24</c:v>
                </c:pt>
                <c:pt idx="3">
                  <c:v>22</c:v>
                </c:pt>
                <c:pt idx="4">
                  <c:v>20</c:v>
                </c:pt>
                <c:pt idx="5">
                  <c:v>19</c:v>
                </c:pt>
                <c:pt idx="6">
                  <c:v>19</c:v>
                </c:pt>
                <c:pt idx="7">
                  <c:v>19</c:v>
                </c:pt>
                <c:pt idx="8">
                  <c:v>17</c:v>
                </c:pt>
                <c:pt idx="9">
                  <c:v>17</c:v>
                </c:pt>
                <c:pt idx="10">
                  <c:v>16</c:v>
                </c:pt>
                <c:pt idx="11">
                  <c:v>15</c:v>
                </c:pt>
                <c:pt idx="12">
                  <c:v>15</c:v>
                </c:pt>
                <c:pt idx="13">
                  <c:v>14</c:v>
                </c:pt>
                <c:pt idx="14">
                  <c:v>14</c:v>
                </c:pt>
                <c:pt idx="15">
                  <c:v>13</c:v>
                </c:pt>
                <c:pt idx="16">
                  <c:v>12</c:v>
                </c:pt>
                <c:pt idx="17">
                  <c:v>12</c:v>
                </c:pt>
                <c:pt idx="18">
                  <c:v>12</c:v>
                </c:pt>
                <c:pt idx="19">
                  <c:v>12</c:v>
                </c:pt>
                <c:pt idx="20">
                  <c:v>11</c:v>
                </c:pt>
                <c:pt idx="21">
                  <c:v>10</c:v>
                </c:pt>
                <c:pt idx="22">
                  <c:v>10</c:v>
                </c:pt>
                <c:pt idx="23">
                  <c:v>9</c:v>
                </c:pt>
                <c:pt idx="24">
                  <c:v>9</c:v>
                </c:pt>
                <c:pt idx="25">
                  <c:v>8</c:v>
                </c:pt>
                <c:pt idx="26">
                  <c:v>8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4</c:v>
                </c:pt>
                <c:pt idx="35">
                  <c:v>3</c:v>
                </c:pt>
                <c:pt idx="36">
                  <c:v>3</c:v>
                </c:pt>
                <c:pt idx="37">
                  <c:v>2</c:v>
                </c:pt>
                <c:pt idx="38">
                  <c:v>2</c:v>
                </c:pt>
                <c:pt idx="39">
                  <c:v>1</c:v>
                </c:pt>
                <c:pt idx="40">
                  <c:v>1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D1-4AFB-95D3-42CB2548E5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20601768"/>
        <c:axId val="1"/>
        <c:axId val="0"/>
      </c:bar3DChart>
      <c:catAx>
        <c:axId val="620601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06017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Percent Commitments by State</a:t>
            </a:r>
          </a:p>
        </c:rich>
      </c:tx>
      <c:overlay val="0"/>
      <c:spPr>
        <a:noFill/>
        <a:ln w="25400">
          <a:noFill/>
        </a:ln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Graphs!$A$3:$A$50</c:f>
              <c:strCache>
                <c:ptCount val="48"/>
                <c:pt idx="0">
                  <c:v>DE</c:v>
                </c:pt>
                <c:pt idx="1">
                  <c:v>HI</c:v>
                </c:pt>
                <c:pt idx="2">
                  <c:v>MD</c:v>
                </c:pt>
                <c:pt idx="3">
                  <c:v>VA</c:v>
                </c:pt>
                <c:pt idx="4">
                  <c:v>PA</c:v>
                </c:pt>
                <c:pt idx="5">
                  <c:v>OH</c:v>
                </c:pt>
                <c:pt idx="6">
                  <c:v>SC</c:v>
                </c:pt>
                <c:pt idx="7">
                  <c:v>KY</c:v>
                </c:pt>
                <c:pt idx="8">
                  <c:v>WY</c:v>
                </c:pt>
                <c:pt idx="9">
                  <c:v>LA</c:v>
                </c:pt>
                <c:pt idx="10">
                  <c:v>KS</c:v>
                </c:pt>
                <c:pt idx="11">
                  <c:v>IA</c:v>
                </c:pt>
                <c:pt idx="12">
                  <c:v>MO</c:v>
                </c:pt>
                <c:pt idx="13">
                  <c:v>IL</c:v>
                </c:pt>
                <c:pt idx="14">
                  <c:v>MT</c:v>
                </c:pt>
                <c:pt idx="15">
                  <c:v>NM</c:v>
                </c:pt>
                <c:pt idx="16">
                  <c:v>NV</c:v>
                </c:pt>
                <c:pt idx="17">
                  <c:v>OK</c:v>
                </c:pt>
                <c:pt idx="18">
                  <c:v>AK</c:v>
                </c:pt>
                <c:pt idx="19">
                  <c:v>AL</c:v>
                </c:pt>
                <c:pt idx="20">
                  <c:v>CO</c:v>
                </c:pt>
                <c:pt idx="21">
                  <c:v>NC</c:v>
                </c:pt>
                <c:pt idx="22">
                  <c:v>WI</c:v>
                </c:pt>
                <c:pt idx="23">
                  <c:v>UT</c:v>
                </c:pt>
                <c:pt idx="24">
                  <c:v>MN</c:v>
                </c:pt>
                <c:pt idx="25">
                  <c:v>ID</c:v>
                </c:pt>
                <c:pt idx="26">
                  <c:v>NY</c:v>
                </c:pt>
                <c:pt idx="27">
                  <c:v>TX</c:v>
                </c:pt>
                <c:pt idx="28">
                  <c:v>IN</c:v>
                </c:pt>
                <c:pt idx="29">
                  <c:v>TN</c:v>
                </c:pt>
                <c:pt idx="30">
                  <c:v>NE</c:v>
                </c:pt>
                <c:pt idx="31">
                  <c:v>AZ</c:v>
                </c:pt>
                <c:pt idx="32">
                  <c:v>WA</c:v>
                </c:pt>
                <c:pt idx="33">
                  <c:v>SD</c:v>
                </c:pt>
                <c:pt idx="34">
                  <c:v>GA</c:v>
                </c:pt>
                <c:pt idx="35">
                  <c:v>FL</c:v>
                </c:pt>
                <c:pt idx="36">
                  <c:v>MS</c:v>
                </c:pt>
                <c:pt idx="37">
                  <c:v>OR</c:v>
                </c:pt>
                <c:pt idx="38">
                  <c:v>AR</c:v>
                </c:pt>
                <c:pt idx="39">
                  <c:v>MI</c:v>
                </c:pt>
                <c:pt idx="40">
                  <c:v>ND</c:v>
                </c:pt>
                <c:pt idx="41">
                  <c:v>AS</c:v>
                </c:pt>
                <c:pt idx="42">
                  <c:v>CA</c:v>
                </c:pt>
                <c:pt idx="43">
                  <c:v>ME</c:v>
                </c:pt>
                <c:pt idx="44">
                  <c:v>NH</c:v>
                </c:pt>
                <c:pt idx="45">
                  <c:v>NJ</c:v>
                </c:pt>
                <c:pt idx="46">
                  <c:v>VT</c:v>
                </c:pt>
                <c:pt idx="47">
                  <c:v>WV</c:v>
                </c:pt>
              </c:strCache>
            </c:strRef>
          </c:cat>
          <c:val>
            <c:numRef>
              <c:f>Graphs!$D$3:$D$50</c:f>
              <c:numCache>
                <c:formatCode>0%</c:formatCode>
                <c:ptCount val="4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0.9285714285714286</c:v>
                </c:pt>
                <c:pt idx="4">
                  <c:v>0.875</c:v>
                </c:pt>
                <c:pt idx="5">
                  <c:v>0.84615384615384615</c:v>
                </c:pt>
                <c:pt idx="6">
                  <c:v>0.82608695652173914</c:v>
                </c:pt>
                <c:pt idx="7">
                  <c:v>0.8</c:v>
                </c:pt>
                <c:pt idx="8">
                  <c:v>0.76923076923076927</c:v>
                </c:pt>
                <c:pt idx="9">
                  <c:v>0.72727272727272729</c:v>
                </c:pt>
                <c:pt idx="10">
                  <c:v>0.65517241379310343</c:v>
                </c:pt>
                <c:pt idx="11">
                  <c:v>0.64864864864864868</c:v>
                </c:pt>
                <c:pt idx="12">
                  <c:v>0.63829787234042556</c:v>
                </c:pt>
                <c:pt idx="13">
                  <c:v>0.62962962962962965</c:v>
                </c:pt>
                <c:pt idx="14">
                  <c:v>0.62962962962962965</c:v>
                </c:pt>
                <c:pt idx="15">
                  <c:v>0.58823529411764708</c:v>
                </c:pt>
                <c:pt idx="16">
                  <c:v>0.5714285714285714</c:v>
                </c:pt>
                <c:pt idx="17">
                  <c:v>0.5714285714285714</c:v>
                </c:pt>
                <c:pt idx="18">
                  <c:v>0.52941176470588236</c:v>
                </c:pt>
                <c:pt idx="19">
                  <c:v>0.52173913043478259</c:v>
                </c:pt>
                <c:pt idx="20">
                  <c:v>0.5</c:v>
                </c:pt>
                <c:pt idx="21">
                  <c:v>0.5</c:v>
                </c:pt>
                <c:pt idx="22">
                  <c:v>0.48</c:v>
                </c:pt>
                <c:pt idx="23">
                  <c:v>0.42857142857142855</c:v>
                </c:pt>
                <c:pt idx="24">
                  <c:v>0.42222222222222222</c:v>
                </c:pt>
                <c:pt idx="25">
                  <c:v>0.41666666666666669</c:v>
                </c:pt>
                <c:pt idx="26">
                  <c:v>0.4</c:v>
                </c:pt>
                <c:pt idx="27">
                  <c:v>0.37681159420289856</c:v>
                </c:pt>
                <c:pt idx="28">
                  <c:v>0.375</c:v>
                </c:pt>
                <c:pt idx="29">
                  <c:v>0.375</c:v>
                </c:pt>
                <c:pt idx="30">
                  <c:v>0.36363636363636365</c:v>
                </c:pt>
                <c:pt idx="31">
                  <c:v>0.35714285714285715</c:v>
                </c:pt>
                <c:pt idx="32">
                  <c:v>0.35714285714285715</c:v>
                </c:pt>
                <c:pt idx="33">
                  <c:v>0.35483870967741937</c:v>
                </c:pt>
                <c:pt idx="34">
                  <c:v>0.34090909090909088</c:v>
                </c:pt>
                <c:pt idx="35">
                  <c:v>0.3125</c:v>
                </c:pt>
                <c:pt idx="36">
                  <c:v>0.29629629629629628</c:v>
                </c:pt>
                <c:pt idx="37">
                  <c:v>0.27777777777777779</c:v>
                </c:pt>
                <c:pt idx="38">
                  <c:v>0.26315789473684209</c:v>
                </c:pt>
                <c:pt idx="39">
                  <c:v>0.25</c:v>
                </c:pt>
                <c:pt idx="40">
                  <c:v>0.23809523809523808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FA-4D91-A9DD-5C08D27B04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21233824"/>
        <c:axId val="1"/>
        <c:axId val="0"/>
      </c:bar3DChart>
      <c:catAx>
        <c:axId val="62123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12338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Generation SIF Incidents by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'G&amp;T SIF Counts Revised'!$B$2:$B$12</c:f>
              <c:strCache>
                <c:ptCount val="11"/>
                <c:pt idx="0">
                  <c:v>Incident involving barricades or machine guards</c:v>
                </c:pt>
                <c:pt idx="1">
                  <c:v>Improper equipment use or setup</c:v>
                </c:pt>
                <c:pt idx="2">
                  <c:v>Incident involving a vehicle collision</c:v>
                </c:pt>
                <c:pt idx="3">
                  <c:v>Improper rigging from any lifting device</c:v>
                </c:pt>
                <c:pt idx="4">
                  <c:v>Unplanned chemical release</c:v>
                </c:pt>
                <c:pt idx="5">
                  <c:v>Arc flash / Elect Contact &gt; 50 v</c:v>
                </c:pt>
                <c:pt idx="6">
                  <c:v>Material falling from overhead</c:v>
                </c:pt>
                <c:pt idx="7">
                  <c:v>Major bodily impact event with equip, veh or envir</c:v>
                </c:pt>
                <c:pt idx="8">
                  <c:v>Lack of PPE</c:v>
                </c:pt>
                <c:pt idx="9">
                  <c:v>Fall over two (2) feet</c:v>
                </c:pt>
                <c:pt idx="10">
                  <c:v>Uncontrolled release of energy / LOTO</c:v>
                </c:pt>
              </c:strCache>
            </c:strRef>
          </c:cat>
          <c:val>
            <c:numRef>
              <c:f>'G&amp;T SIF Counts Revised'!$C$2:$C$12</c:f>
              <c:numCache>
                <c:formatCode>General</c:formatCode>
                <c:ptCount val="11"/>
                <c:pt idx="0">
                  <c:v>6</c:v>
                </c:pt>
                <c:pt idx="1">
                  <c:v>10</c:v>
                </c:pt>
                <c:pt idx="2">
                  <c:v>13</c:v>
                </c:pt>
                <c:pt idx="3">
                  <c:v>14</c:v>
                </c:pt>
                <c:pt idx="4">
                  <c:v>17</c:v>
                </c:pt>
                <c:pt idx="5">
                  <c:v>19</c:v>
                </c:pt>
                <c:pt idx="6">
                  <c:v>22</c:v>
                </c:pt>
                <c:pt idx="7">
                  <c:v>27</c:v>
                </c:pt>
                <c:pt idx="8">
                  <c:v>29</c:v>
                </c:pt>
                <c:pt idx="9">
                  <c:v>39</c:v>
                </c:pt>
                <c:pt idx="1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E4-469F-BAF3-3541BDDF46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0"/>
        <c:axId val="242270976"/>
        <c:axId val="242272512"/>
      </c:barChart>
      <c:catAx>
        <c:axId val="242270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272512"/>
        <c:crosses val="autoZero"/>
        <c:auto val="1"/>
        <c:lblAlgn val="ctr"/>
        <c:lblOffset val="100"/>
        <c:noMultiLvlLbl val="0"/>
      </c:catAx>
      <c:valAx>
        <c:axId val="2422725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2270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3331553894746208E-2"/>
          <c:y val="4.6142604267489805E-2"/>
          <c:w val="0.93278993727478987"/>
          <c:h val="0.824426427290196"/>
        </c:manualLayout>
      </c:layout>
      <c:lineChart>
        <c:grouping val="standar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ln w="34925">
              <a:solidFill>
                <a:srgbClr val="068B54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Sheet1!$B$2:$B$9</c:f>
              <c:numCache>
                <c:formatCode>0</c:formatCode>
                <c:ptCount val="8"/>
                <c:pt idx="0">
                  <c:v>16</c:v>
                </c:pt>
                <c:pt idx="1">
                  <c:v>23</c:v>
                </c:pt>
                <c:pt idx="2">
                  <c:v>27</c:v>
                </c:pt>
                <c:pt idx="3">
                  <c:v>45</c:v>
                </c:pt>
                <c:pt idx="4">
                  <c:v>44</c:v>
                </c:pt>
                <c:pt idx="5">
                  <c:v>35</c:v>
                </c:pt>
                <c:pt idx="6">
                  <c:v>38</c:v>
                </c:pt>
                <c:pt idx="7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D6-486E-8F2E-A8FB382A51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45087104"/>
        <c:axId val="145475072"/>
      </c:lineChart>
      <c:catAx>
        <c:axId val="145087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5475072"/>
        <c:crosses val="autoZero"/>
        <c:auto val="1"/>
        <c:lblAlgn val="ctr"/>
        <c:lblOffset val="100"/>
        <c:noMultiLvlLbl val="0"/>
      </c:catAx>
      <c:valAx>
        <c:axId val="145475072"/>
        <c:scaling>
          <c:orientation val="minMax"/>
          <c:min val="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14508710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bg1"/>
          </a:solidFill>
          <a:latin typeface="Gill Sans MT" pitchFamily="34" charset="0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PD SIF Incidents by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9924216559982978"/>
          <c:y val="9.9937727389874956E-2"/>
          <c:w val="0.58022557438489109"/>
          <c:h val="0.8330542404028008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'PD SIF Counts Revised'!$C$17</c:f>
              <c:strCache>
                <c:ptCount val="1"/>
              </c:strCache>
            </c:strRef>
          </c:tx>
          <c:spPr>
            <a:solidFill>
              <a:srgbClr val="00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'PD SIF Counts Revised'!$B$18:$B$29</c:f>
              <c:strCache>
                <c:ptCount val="12"/>
                <c:pt idx="0">
                  <c:v>Lack of PPE</c:v>
                </c:pt>
                <c:pt idx="1">
                  <c:v>Uncontrolled confined sp / haz atmosphere expo </c:v>
                </c:pt>
                <c:pt idx="2">
                  <c:v>Explosion or flash fire</c:v>
                </c:pt>
                <c:pt idx="3">
                  <c:v>Incident involving lack of fall protection</c:v>
                </c:pt>
                <c:pt idx="4">
                  <c:v>Fall over two (2) feet</c:v>
                </c:pt>
                <c:pt idx="5">
                  <c:v>Improper rigging from any lifting device</c:v>
                </c:pt>
                <c:pt idx="6">
                  <c:v>Major bodily impact event with equip, veh or envir</c:v>
                </c:pt>
                <c:pt idx="7">
                  <c:v>Improper equipment use or setup</c:v>
                </c:pt>
                <c:pt idx="8">
                  <c:v>Material falling from overhead</c:v>
                </c:pt>
                <c:pt idx="9">
                  <c:v>Incident involving a vehicle collision</c:v>
                </c:pt>
                <c:pt idx="10">
                  <c:v>Arc flash / Electrical contact &gt; 50 v</c:v>
                </c:pt>
                <c:pt idx="11">
                  <c:v>LOTO / Clear proce / Uncontrolled rel of energy</c:v>
                </c:pt>
              </c:strCache>
            </c:strRef>
          </c:cat>
          <c:val>
            <c:numRef>
              <c:f>'PD SIF Counts Revised'!$C$18:$C$29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4</c:v>
                </c:pt>
                <c:pt idx="5">
                  <c:v>4</c:v>
                </c:pt>
                <c:pt idx="6">
                  <c:v>8</c:v>
                </c:pt>
                <c:pt idx="7">
                  <c:v>8</c:v>
                </c:pt>
                <c:pt idx="8">
                  <c:v>9</c:v>
                </c:pt>
                <c:pt idx="9">
                  <c:v>13</c:v>
                </c:pt>
                <c:pt idx="10">
                  <c:v>16</c:v>
                </c:pt>
                <c:pt idx="1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0A-4CB2-9112-A4AB2476B1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481551296"/>
        <c:axId val="481545392"/>
      </c:barChart>
      <c:catAx>
        <c:axId val="481551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545392"/>
        <c:crosses val="autoZero"/>
        <c:auto val="1"/>
        <c:lblAlgn val="ctr"/>
        <c:lblOffset val="100"/>
        <c:noMultiLvlLbl val="0"/>
      </c:catAx>
      <c:valAx>
        <c:axId val="48154539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81551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3331553894746208E-2"/>
          <c:y val="4.6142604267489805E-2"/>
          <c:w val="0.93278993727478987"/>
          <c:h val="0.77369076011617266"/>
        </c:manualLayout>
      </c:layout>
      <c:lineChart>
        <c:grouping val="standar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ln w="34925">
              <a:solidFill>
                <a:srgbClr val="068B54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Sheet1!$B$2:$B$9</c:f>
              <c:numCache>
                <c:formatCode>0</c:formatCode>
                <c:ptCount val="8"/>
                <c:pt idx="0">
                  <c:v>3</c:v>
                </c:pt>
                <c:pt idx="1">
                  <c:v>10</c:v>
                </c:pt>
                <c:pt idx="2">
                  <c:v>14</c:v>
                </c:pt>
                <c:pt idx="3">
                  <c:v>7</c:v>
                </c:pt>
                <c:pt idx="4">
                  <c:v>10</c:v>
                </c:pt>
                <c:pt idx="5">
                  <c:v>19</c:v>
                </c:pt>
                <c:pt idx="6">
                  <c:v>21</c:v>
                </c:pt>
                <c:pt idx="7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569-4DC4-8987-662B1F4BA69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42380032"/>
        <c:axId val="142481280"/>
      </c:lineChart>
      <c:catAx>
        <c:axId val="142380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2481280"/>
        <c:crosses val="autoZero"/>
        <c:auto val="1"/>
        <c:lblAlgn val="ctr"/>
        <c:lblOffset val="100"/>
        <c:noMultiLvlLbl val="0"/>
      </c:catAx>
      <c:valAx>
        <c:axId val="142481280"/>
        <c:scaling>
          <c:orientation val="minMax"/>
          <c:max val="25"/>
          <c:min val="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14238003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bg1"/>
          </a:solidFill>
          <a:latin typeface="Gill Sans MT" pitchFamily="34" charset="0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RESAP Participation by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Sheet1!$A$6:$A$13</c:f>
              <c:strCach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 (Nov)</c:v>
                </c:pt>
              </c:strCache>
            </c:strRef>
          </c:cat>
          <c:val>
            <c:numRef>
              <c:f>Sheet1!$B$6:$B$13</c:f>
              <c:numCache>
                <c:formatCode>General</c:formatCode>
                <c:ptCount val="8"/>
                <c:pt idx="0">
                  <c:v>528</c:v>
                </c:pt>
                <c:pt idx="1">
                  <c:v>543</c:v>
                </c:pt>
                <c:pt idx="2">
                  <c:v>556</c:v>
                </c:pt>
                <c:pt idx="3">
                  <c:v>560</c:v>
                </c:pt>
                <c:pt idx="4">
                  <c:v>554</c:v>
                </c:pt>
                <c:pt idx="5">
                  <c:v>633</c:v>
                </c:pt>
                <c:pt idx="6">
                  <c:v>651</c:v>
                </c:pt>
                <c:pt idx="7">
                  <c:v>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F2-423D-96D1-0909FD2A468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0401536"/>
        <c:axId val="100403072"/>
      </c:lineChart>
      <c:catAx>
        <c:axId val="10040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403072"/>
        <c:crosses val="autoZero"/>
        <c:auto val="1"/>
        <c:lblAlgn val="ctr"/>
        <c:lblOffset val="100"/>
        <c:noMultiLvlLbl val="0"/>
      </c:catAx>
      <c:valAx>
        <c:axId val="100403072"/>
        <c:scaling>
          <c:orientation val="minMax"/>
          <c:max val="700"/>
          <c:min val="40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Co-ops</a:t>
                </a:r>
              </a:p>
            </c:rich>
          </c:tx>
          <c:layout>
            <c:manualLayout>
              <c:xMode val="edge"/>
              <c:yMode val="edge"/>
              <c:x val="1.5411712901805373E-2"/>
              <c:y val="0.455290038865334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00401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F4892F-3B91-4F23-80AE-382E46C8696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F27F996-5540-43FB-9BE6-13A953514A0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Slow brain engagement</a:t>
          </a:r>
        </a:p>
      </dgm:t>
    </dgm:pt>
    <dgm:pt modelId="{E1C6D528-2146-4FB0-ACFE-02AA0BB479E4}" type="parTrans" cxnId="{917F5D3B-DD81-42E3-8D15-F7AFAD455971}">
      <dgm:prSet/>
      <dgm:spPr/>
      <dgm:t>
        <a:bodyPr/>
        <a:lstStyle/>
        <a:p>
          <a:endParaRPr lang="en-US"/>
        </a:p>
      </dgm:t>
    </dgm:pt>
    <dgm:pt modelId="{18378C38-D27A-4A22-885E-849F05AB08FF}" type="sibTrans" cxnId="{917F5D3B-DD81-42E3-8D15-F7AFAD455971}">
      <dgm:prSet/>
      <dgm:spPr/>
      <dgm:t>
        <a:bodyPr/>
        <a:lstStyle/>
        <a:p>
          <a:endParaRPr lang="en-US"/>
        </a:p>
      </dgm:t>
    </dgm:pt>
    <dgm:pt modelId="{943E7B24-3773-4A2D-B77D-CD89D021151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Action triggers</a:t>
          </a:r>
        </a:p>
      </dgm:t>
    </dgm:pt>
    <dgm:pt modelId="{82969E36-617D-4041-BAA2-88A6F4DB8666}" type="parTrans" cxnId="{6887BCAF-7BEF-4E97-975A-8F8EDF1A281F}">
      <dgm:prSet/>
      <dgm:spPr/>
      <dgm:t>
        <a:bodyPr/>
        <a:lstStyle/>
        <a:p>
          <a:endParaRPr lang="en-US"/>
        </a:p>
      </dgm:t>
    </dgm:pt>
    <dgm:pt modelId="{D9113D4F-F113-45BB-ADC7-75E21524307A}" type="sibTrans" cxnId="{6887BCAF-7BEF-4E97-975A-8F8EDF1A281F}">
      <dgm:prSet/>
      <dgm:spPr/>
      <dgm:t>
        <a:bodyPr/>
        <a:lstStyle/>
        <a:p>
          <a:endParaRPr lang="en-US"/>
        </a:p>
      </dgm:t>
    </dgm:pt>
    <dgm:pt modelId="{F2868F1D-5B07-4A0F-98F5-E1A1601A6DF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Create discussion where lacking</a:t>
          </a:r>
        </a:p>
      </dgm:t>
    </dgm:pt>
    <dgm:pt modelId="{34B6093D-D172-49BC-AB82-E2015ACBAC65}" type="parTrans" cxnId="{14ED5255-6B63-403F-8A5E-BC7430EF3CE1}">
      <dgm:prSet/>
      <dgm:spPr/>
      <dgm:t>
        <a:bodyPr/>
        <a:lstStyle/>
        <a:p>
          <a:endParaRPr lang="en-US"/>
        </a:p>
      </dgm:t>
    </dgm:pt>
    <dgm:pt modelId="{0D27ECAD-47FA-4B25-A3A7-1BFC6B528D86}" type="sibTrans" cxnId="{14ED5255-6B63-403F-8A5E-BC7430EF3CE1}">
      <dgm:prSet/>
      <dgm:spPr/>
      <dgm:t>
        <a:bodyPr/>
        <a:lstStyle/>
        <a:p>
          <a:endParaRPr lang="en-US"/>
        </a:p>
      </dgm:t>
    </dgm:pt>
    <dgm:pt modelId="{E9476FC3-319A-4143-A964-F913DEA195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After hours work when job briefings are sometimes skipped</a:t>
          </a:r>
        </a:p>
      </dgm:t>
    </dgm:pt>
    <dgm:pt modelId="{096BE841-9F23-4B4D-863C-BC7F8118F3A7}" type="parTrans" cxnId="{24EFAC28-016A-4699-BAB0-4CE49D7C66BA}">
      <dgm:prSet/>
      <dgm:spPr/>
      <dgm:t>
        <a:bodyPr/>
        <a:lstStyle/>
        <a:p>
          <a:endParaRPr lang="en-US"/>
        </a:p>
      </dgm:t>
    </dgm:pt>
    <dgm:pt modelId="{F882E88C-39C1-4489-9F90-E3F40C69F77D}" type="sibTrans" cxnId="{24EFAC28-016A-4699-BAB0-4CE49D7C66BA}">
      <dgm:prSet/>
      <dgm:spPr/>
      <dgm:t>
        <a:bodyPr/>
        <a:lstStyle/>
        <a:p>
          <a:endParaRPr lang="en-US"/>
        </a:p>
      </dgm:t>
    </dgm:pt>
    <dgm:pt modelId="{9FB55414-92BF-445F-A9F3-F2FC6E3B96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Number is increasing</a:t>
          </a:r>
        </a:p>
      </dgm:t>
    </dgm:pt>
    <dgm:pt modelId="{84A5991D-A9EE-4DA9-848F-FCD20C708FBF}" type="parTrans" cxnId="{69095BF4-DFA3-484E-A1C8-ED570858AC71}">
      <dgm:prSet/>
      <dgm:spPr/>
      <dgm:t>
        <a:bodyPr/>
        <a:lstStyle/>
        <a:p>
          <a:endParaRPr lang="en-US"/>
        </a:p>
      </dgm:t>
    </dgm:pt>
    <dgm:pt modelId="{B0FC5869-F6DB-40C2-838C-7FA119661D35}" type="sibTrans" cxnId="{69095BF4-DFA3-484E-A1C8-ED570858AC71}">
      <dgm:prSet/>
      <dgm:spPr/>
      <dgm:t>
        <a:bodyPr/>
        <a:lstStyle/>
        <a:p>
          <a:endParaRPr lang="en-US"/>
        </a:p>
      </dgm:t>
    </dgm:pt>
    <dgm:pt modelId="{CBD50A8A-8458-49EE-81F5-5B247475FF6E}" type="pres">
      <dgm:prSet presAssocID="{35F4892F-3B91-4F23-80AE-382E46C86962}" presName="root" presStyleCnt="0">
        <dgm:presLayoutVars>
          <dgm:dir/>
          <dgm:resizeHandles val="exact"/>
        </dgm:presLayoutVars>
      </dgm:prSet>
      <dgm:spPr/>
    </dgm:pt>
    <dgm:pt modelId="{4B75C593-DE4A-40B0-8A18-16B6B1FB0B50}" type="pres">
      <dgm:prSet presAssocID="{DF27F996-5540-43FB-9BE6-13A953514A07}" presName="compNode" presStyleCnt="0"/>
      <dgm:spPr/>
    </dgm:pt>
    <dgm:pt modelId="{4A59FE7C-173A-46AF-A3C8-13DFC0D56B1C}" type="pres">
      <dgm:prSet presAssocID="{DF27F996-5540-43FB-9BE6-13A953514A0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B38C71B1-C89D-4681-8CC9-E5EA2277A0FC}" type="pres">
      <dgm:prSet presAssocID="{DF27F996-5540-43FB-9BE6-13A953514A07}" presName="spaceRect" presStyleCnt="0"/>
      <dgm:spPr/>
    </dgm:pt>
    <dgm:pt modelId="{CACF2807-4AD2-4C09-947E-319163C875D9}" type="pres">
      <dgm:prSet presAssocID="{DF27F996-5540-43FB-9BE6-13A953514A07}" presName="textRect" presStyleLbl="revTx" presStyleIdx="0" presStyleCnt="5">
        <dgm:presLayoutVars>
          <dgm:chMax val="1"/>
          <dgm:chPref val="1"/>
        </dgm:presLayoutVars>
      </dgm:prSet>
      <dgm:spPr/>
    </dgm:pt>
    <dgm:pt modelId="{72BF49B5-4903-43A6-B3AF-D53F192B8D24}" type="pres">
      <dgm:prSet presAssocID="{18378C38-D27A-4A22-885E-849F05AB08FF}" presName="sibTrans" presStyleCnt="0"/>
      <dgm:spPr/>
    </dgm:pt>
    <dgm:pt modelId="{1A067D8E-9BB4-4BF0-A691-23B684E662AC}" type="pres">
      <dgm:prSet presAssocID="{943E7B24-3773-4A2D-B77D-CD89D0211515}" presName="compNode" presStyleCnt="0"/>
      <dgm:spPr/>
    </dgm:pt>
    <dgm:pt modelId="{FF956FB5-A902-40F0-9C42-DE766C14C16A}" type="pres">
      <dgm:prSet presAssocID="{943E7B24-3773-4A2D-B77D-CD89D021151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B93522FC-74A4-46F6-A831-2EFDC8C95CC9}" type="pres">
      <dgm:prSet presAssocID="{943E7B24-3773-4A2D-B77D-CD89D0211515}" presName="spaceRect" presStyleCnt="0"/>
      <dgm:spPr/>
    </dgm:pt>
    <dgm:pt modelId="{40C8AF12-DF62-4601-B8EC-158D2E2AE2FA}" type="pres">
      <dgm:prSet presAssocID="{943E7B24-3773-4A2D-B77D-CD89D0211515}" presName="textRect" presStyleLbl="revTx" presStyleIdx="1" presStyleCnt="5">
        <dgm:presLayoutVars>
          <dgm:chMax val="1"/>
          <dgm:chPref val="1"/>
        </dgm:presLayoutVars>
      </dgm:prSet>
      <dgm:spPr/>
    </dgm:pt>
    <dgm:pt modelId="{418B88EC-D630-40CD-94E4-92D53E253366}" type="pres">
      <dgm:prSet presAssocID="{D9113D4F-F113-45BB-ADC7-75E21524307A}" presName="sibTrans" presStyleCnt="0"/>
      <dgm:spPr/>
    </dgm:pt>
    <dgm:pt modelId="{7A71AE97-4561-4E1B-8454-0B4C0E9B3C7B}" type="pres">
      <dgm:prSet presAssocID="{F2868F1D-5B07-4A0F-98F5-E1A1601A6DF4}" presName="compNode" presStyleCnt="0"/>
      <dgm:spPr/>
    </dgm:pt>
    <dgm:pt modelId="{A18F7EA7-F51C-4966-B171-7413DD395232}" type="pres">
      <dgm:prSet presAssocID="{F2868F1D-5B07-4A0F-98F5-E1A1601A6DF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2C74F311-3E5A-479D-B532-A88CD6624B03}" type="pres">
      <dgm:prSet presAssocID="{F2868F1D-5B07-4A0F-98F5-E1A1601A6DF4}" presName="spaceRect" presStyleCnt="0"/>
      <dgm:spPr/>
    </dgm:pt>
    <dgm:pt modelId="{4B32DEDE-A878-4360-8590-63C044196A98}" type="pres">
      <dgm:prSet presAssocID="{F2868F1D-5B07-4A0F-98F5-E1A1601A6DF4}" presName="textRect" presStyleLbl="revTx" presStyleIdx="2" presStyleCnt="5">
        <dgm:presLayoutVars>
          <dgm:chMax val="1"/>
          <dgm:chPref val="1"/>
        </dgm:presLayoutVars>
      </dgm:prSet>
      <dgm:spPr/>
    </dgm:pt>
    <dgm:pt modelId="{1D8E1932-C86A-4FDE-B77E-F67BDA91DD0A}" type="pres">
      <dgm:prSet presAssocID="{0D27ECAD-47FA-4B25-A3A7-1BFC6B528D86}" presName="sibTrans" presStyleCnt="0"/>
      <dgm:spPr/>
    </dgm:pt>
    <dgm:pt modelId="{E0A203E2-E71A-4A33-866C-60F0F9FE04EC}" type="pres">
      <dgm:prSet presAssocID="{E9476FC3-319A-4143-A964-F913DEA195F6}" presName="compNode" presStyleCnt="0"/>
      <dgm:spPr/>
    </dgm:pt>
    <dgm:pt modelId="{D666AF4D-4E10-41D5-AA7B-9EF123FE54F2}" type="pres">
      <dgm:prSet presAssocID="{E9476FC3-319A-4143-A964-F913DEA195F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E22677AE-0057-43D1-914B-9C2816B68F86}" type="pres">
      <dgm:prSet presAssocID="{E9476FC3-319A-4143-A964-F913DEA195F6}" presName="spaceRect" presStyleCnt="0"/>
      <dgm:spPr/>
    </dgm:pt>
    <dgm:pt modelId="{AFDC1C34-9B7A-4067-8257-2250007AE675}" type="pres">
      <dgm:prSet presAssocID="{E9476FC3-319A-4143-A964-F913DEA195F6}" presName="textRect" presStyleLbl="revTx" presStyleIdx="3" presStyleCnt="5">
        <dgm:presLayoutVars>
          <dgm:chMax val="1"/>
          <dgm:chPref val="1"/>
        </dgm:presLayoutVars>
      </dgm:prSet>
      <dgm:spPr/>
    </dgm:pt>
    <dgm:pt modelId="{72CD9D3A-E596-45B8-96B4-19B68069C0AF}" type="pres">
      <dgm:prSet presAssocID="{F882E88C-39C1-4489-9F90-E3F40C69F77D}" presName="sibTrans" presStyleCnt="0"/>
      <dgm:spPr/>
    </dgm:pt>
    <dgm:pt modelId="{310DE243-1961-44D2-ABFC-3236E4BAE0B7}" type="pres">
      <dgm:prSet presAssocID="{9FB55414-92BF-445F-A9F3-F2FC6E3B962F}" presName="compNode" presStyleCnt="0"/>
      <dgm:spPr/>
    </dgm:pt>
    <dgm:pt modelId="{521CA420-427F-4B67-BCAF-D269276125B3}" type="pres">
      <dgm:prSet presAssocID="{9FB55414-92BF-445F-A9F3-F2FC6E3B962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80A555FB-AC2D-4CDA-8A34-B35DB799535F}" type="pres">
      <dgm:prSet presAssocID="{9FB55414-92BF-445F-A9F3-F2FC6E3B962F}" presName="spaceRect" presStyleCnt="0"/>
      <dgm:spPr/>
    </dgm:pt>
    <dgm:pt modelId="{8414D2F0-9B0E-4E59-B011-778AFDEAD5FC}" type="pres">
      <dgm:prSet presAssocID="{9FB55414-92BF-445F-A9F3-F2FC6E3B962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55EB7205-0125-4E51-BB74-82E6CE37493E}" type="presOf" srcId="{9FB55414-92BF-445F-A9F3-F2FC6E3B962F}" destId="{8414D2F0-9B0E-4E59-B011-778AFDEAD5FC}" srcOrd="0" destOrd="0" presId="urn:microsoft.com/office/officeart/2018/2/layout/IconLabelList"/>
    <dgm:cxn modelId="{248C6818-6283-432E-A869-643DC32F4693}" type="presOf" srcId="{F2868F1D-5B07-4A0F-98F5-E1A1601A6DF4}" destId="{4B32DEDE-A878-4360-8590-63C044196A98}" srcOrd="0" destOrd="0" presId="urn:microsoft.com/office/officeart/2018/2/layout/IconLabelList"/>
    <dgm:cxn modelId="{24EFAC28-016A-4699-BAB0-4CE49D7C66BA}" srcId="{35F4892F-3B91-4F23-80AE-382E46C86962}" destId="{E9476FC3-319A-4143-A964-F913DEA195F6}" srcOrd="3" destOrd="0" parTransId="{096BE841-9F23-4B4D-863C-BC7F8118F3A7}" sibTransId="{F882E88C-39C1-4489-9F90-E3F40C69F77D}"/>
    <dgm:cxn modelId="{917F5D3B-DD81-42E3-8D15-F7AFAD455971}" srcId="{35F4892F-3B91-4F23-80AE-382E46C86962}" destId="{DF27F996-5540-43FB-9BE6-13A953514A07}" srcOrd="0" destOrd="0" parTransId="{E1C6D528-2146-4FB0-ACFE-02AA0BB479E4}" sibTransId="{18378C38-D27A-4A22-885E-849F05AB08FF}"/>
    <dgm:cxn modelId="{489D7060-6340-4DF0-87A7-21A08E4A55D1}" type="presOf" srcId="{DF27F996-5540-43FB-9BE6-13A953514A07}" destId="{CACF2807-4AD2-4C09-947E-319163C875D9}" srcOrd="0" destOrd="0" presId="urn:microsoft.com/office/officeart/2018/2/layout/IconLabelList"/>
    <dgm:cxn modelId="{14ED5255-6B63-403F-8A5E-BC7430EF3CE1}" srcId="{35F4892F-3B91-4F23-80AE-382E46C86962}" destId="{F2868F1D-5B07-4A0F-98F5-E1A1601A6DF4}" srcOrd="2" destOrd="0" parTransId="{34B6093D-D172-49BC-AB82-E2015ACBAC65}" sibTransId="{0D27ECAD-47FA-4B25-A3A7-1BFC6B528D86}"/>
    <dgm:cxn modelId="{5736EA9E-1626-4184-B224-0B395BF77CAD}" type="presOf" srcId="{35F4892F-3B91-4F23-80AE-382E46C86962}" destId="{CBD50A8A-8458-49EE-81F5-5B247475FF6E}" srcOrd="0" destOrd="0" presId="urn:microsoft.com/office/officeart/2018/2/layout/IconLabelList"/>
    <dgm:cxn modelId="{6887BCAF-7BEF-4E97-975A-8F8EDF1A281F}" srcId="{35F4892F-3B91-4F23-80AE-382E46C86962}" destId="{943E7B24-3773-4A2D-B77D-CD89D0211515}" srcOrd="1" destOrd="0" parTransId="{82969E36-617D-4041-BAA2-88A6F4DB8666}" sibTransId="{D9113D4F-F113-45BB-ADC7-75E21524307A}"/>
    <dgm:cxn modelId="{592DFCBD-AEEF-4505-A626-70493B677664}" type="presOf" srcId="{E9476FC3-319A-4143-A964-F913DEA195F6}" destId="{AFDC1C34-9B7A-4067-8257-2250007AE675}" srcOrd="0" destOrd="0" presId="urn:microsoft.com/office/officeart/2018/2/layout/IconLabelList"/>
    <dgm:cxn modelId="{7947E0E7-1D90-426A-93CD-BBEBE2489BD9}" type="presOf" srcId="{943E7B24-3773-4A2D-B77D-CD89D0211515}" destId="{40C8AF12-DF62-4601-B8EC-158D2E2AE2FA}" srcOrd="0" destOrd="0" presId="urn:microsoft.com/office/officeart/2018/2/layout/IconLabelList"/>
    <dgm:cxn modelId="{69095BF4-DFA3-484E-A1C8-ED570858AC71}" srcId="{35F4892F-3B91-4F23-80AE-382E46C86962}" destId="{9FB55414-92BF-445F-A9F3-F2FC6E3B962F}" srcOrd="4" destOrd="0" parTransId="{84A5991D-A9EE-4DA9-848F-FCD20C708FBF}" sibTransId="{B0FC5869-F6DB-40C2-838C-7FA119661D35}"/>
    <dgm:cxn modelId="{BEB48764-53E6-4888-ADD7-D303C215A465}" type="presParOf" srcId="{CBD50A8A-8458-49EE-81F5-5B247475FF6E}" destId="{4B75C593-DE4A-40B0-8A18-16B6B1FB0B50}" srcOrd="0" destOrd="0" presId="urn:microsoft.com/office/officeart/2018/2/layout/IconLabelList"/>
    <dgm:cxn modelId="{AAD9684B-1495-4B4A-844C-755CC1B8B250}" type="presParOf" srcId="{4B75C593-DE4A-40B0-8A18-16B6B1FB0B50}" destId="{4A59FE7C-173A-46AF-A3C8-13DFC0D56B1C}" srcOrd="0" destOrd="0" presId="urn:microsoft.com/office/officeart/2018/2/layout/IconLabelList"/>
    <dgm:cxn modelId="{E9B4AADD-E9A7-4644-90F8-6F20B2C841FF}" type="presParOf" srcId="{4B75C593-DE4A-40B0-8A18-16B6B1FB0B50}" destId="{B38C71B1-C89D-4681-8CC9-E5EA2277A0FC}" srcOrd="1" destOrd="0" presId="urn:microsoft.com/office/officeart/2018/2/layout/IconLabelList"/>
    <dgm:cxn modelId="{A2CB7EA6-9819-484B-81E5-482336C9A71D}" type="presParOf" srcId="{4B75C593-DE4A-40B0-8A18-16B6B1FB0B50}" destId="{CACF2807-4AD2-4C09-947E-319163C875D9}" srcOrd="2" destOrd="0" presId="urn:microsoft.com/office/officeart/2018/2/layout/IconLabelList"/>
    <dgm:cxn modelId="{F21C7FDD-E2A7-49CC-B2AB-B18275D17A25}" type="presParOf" srcId="{CBD50A8A-8458-49EE-81F5-5B247475FF6E}" destId="{72BF49B5-4903-43A6-B3AF-D53F192B8D24}" srcOrd="1" destOrd="0" presId="urn:microsoft.com/office/officeart/2018/2/layout/IconLabelList"/>
    <dgm:cxn modelId="{E2D4FD20-3882-4EAE-BCDE-B29ED0213091}" type="presParOf" srcId="{CBD50A8A-8458-49EE-81F5-5B247475FF6E}" destId="{1A067D8E-9BB4-4BF0-A691-23B684E662AC}" srcOrd="2" destOrd="0" presId="urn:microsoft.com/office/officeart/2018/2/layout/IconLabelList"/>
    <dgm:cxn modelId="{B341B2BF-3D9A-4E25-9E38-C567FC5EC310}" type="presParOf" srcId="{1A067D8E-9BB4-4BF0-A691-23B684E662AC}" destId="{FF956FB5-A902-40F0-9C42-DE766C14C16A}" srcOrd="0" destOrd="0" presId="urn:microsoft.com/office/officeart/2018/2/layout/IconLabelList"/>
    <dgm:cxn modelId="{4283019A-9678-4AA1-912D-831C65C5DB01}" type="presParOf" srcId="{1A067D8E-9BB4-4BF0-A691-23B684E662AC}" destId="{B93522FC-74A4-46F6-A831-2EFDC8C95CC9}" srcOrd="1" destOrd="0" presId="urn:microsoft.com/office/officeart/2018/2/layout/IconLabelList"/>
    <dgm:cxn modelId="{BF59B04A-C605-4705-BA39-632818555015}" type="presParOf" srcId="{1A067D8E-9BB4-4BF0-A691-23B684E662AC}" destId="{40C8AF12-DF62-4601-B8EC-158D2E2AE2FA}" srcOrd="2" destOrd="0" presId="urn:microsoft.com/office/officeart/2018/2/layout/IconLabelList"/>
    <dgm:cxn modelId="{89050EA5-2E5F-4024-9A03-30F30115D808}" type="presParOf" srcId="{CBD50A8A-8458-49EE-81F5-5B247475FF6E}" destId="{418B88EC-D630-40CD-94E4-92D53E253366}" srcOrd="3" destOrd="0" presId="urn:microsoft.com/office/officeart/2018/2/layout/IconLabelList"/>
    <dgm:cxn modelId="{3B659D25-B1B5-42CB-9387-EE84D2478A58}" type="presParOf" srcId="{CBD50A8A-8458-49EE-81F5-5B247475FF6E}" destId="{7A71AE97-4561-4E1B-8454-0B4C0E9B3C7B}" srcOrd="4" destOrd="0" presId="urn:microsoft.com/office/officeart/2018/2/layout/IconLabelList"/>
    <dgm:cxn modelId="{C94E6D4B-CDAD-4166-9CAF-1B04EC0403B6}" type="presParOf" srcId="{7A71AE97-4561-4E1B-8454-0B4C0E9B3C7B}" destId="{A18F7EA7-F51C-4966-B171-7413DD395232}" srcOrd="0" destOrd="0" presId="urn:microsoft.com/office/officeart/2018/2/layout/IconLabelList"/>
    <dgm:cxn modelId="{C64EA0D1-62B3-4FFA-828B-95F1991DAF76}" type="presParOf" srcId="{7A71AE97-4561-4E1B-8454-0B4C0E9B3C7B}" destId="{2C74F311-3E5A-479D-B532-A88CD6624B03}" srcOrd="1" destOrd="0" presId="urn:microsoft.com/office/officeart/2018/2/layout/IconLabelList"/>
    <dgm:cxn modelId="{16E982BF-333B-4EB7-ADD1-EFAE6A383E31}" type="presParOf" srcId="{7A71AE97-4561-4E1B-8454-0B4C0E9B3C7B}" destId="{4B32DEDE-A878-4360-8590-63C044196A98}" srcOrd="2" destOrd="0" presId="urn:microsoft.com/office/officeart/2018/2/layout/IconLabelList"/>
    <dgm:cxn modelId="{4D7346E7-1785-4AF5-AABD-F3BB45078F0D}" type="presParOf" srcId="{CBD50A8A-8458-49EE-81F5-5B247475FF6E}" destId="{1D8E1932-C86A-4FDE-B77E-F67BDA91DD0A}" srcOrd="5" destOrd="0" presId="urn:microsoft.com/office/officeart/2018/2/layout/IconLabelList"/>
    <dgm:cxn modelId="{34D82B58-511E-4EA8-A520-486297AB84FB}" type="presParOf" srcId="{CBD50A8A-8458-49EE-81F5-5B247475FF6E}" destId="{E0A203E2-E71A-4A33-866C-60F0F9FE04EC}" srcOrd="6" destOrd="0" presId="urn:microsoft.com/office/officeart/2018/2/layout/IconLabelList"/>
    <dgm:cxn modelId="{A1C5CDA1-9F10-4501-B920-B2069FFBF0FE}" type="presParOf" srcId="{E0A203E2-E71A-4A33-866C-60F0F9FE04EC}" destId="{D666AF4D-4E10-41D5-AA7B-9EF123FE54F2}" srcOrd="0" destOrd="0" presId="urn:microsoft.com/office/officeart/2018/2/layout/IconLabelList"/>
    <dgm:cxn modelId="{91D2D07D-C136-47F3-824A-3F4D1C64E00D}" type="presParOf" srcId="{E0A203E2-E71A-4A33-866C-60F0F9FE04EC}" destId="{E22677AE-0057-43D1-914B-9C2816B68F86}" srcOrd="1" destOrd="0" presId="urn:microsoft.com/office/officeart/2018/2/layout/IconLabelList"/>
    <dgm:cxn modelId="{DAB206AB-C545-4C58-9C8F-2355EFF72228}" type="presParOf" srcId="{E0A203E2-E71A-4A33-866C-60F0F9FE04EC}" destId="{AFDC1C34-9B7A-4067-8257-2250007AE675}" srcOrd="2" destOrd="0" presId="urn:microsoft.com/office/officeart/2018/2/layout/IconLabelList"/>
    <dgm:cxn modelId="{54AB2400-8D4F-4A75-929B-ECF56F69B3D0}" type="presParOf" srcId="{CBD50A8A-8458-49EE-81F5-5B247475FF6E}" destId="{72CD9D3A-E596-45B8-96B4-19B68069C0AF}" srcOrd="7" destOrd="0" presId="urn:microsoft.com/office/officeart/2018/2/layout/IconLabelList"/>
    <dgm:cxn modelId="{86970A37-19CF-42C1-8CB6-60386CCD53ED}" type="presParOf" srcId="{CBD50A8A-8458-49EE-81F5-5B247475FF6E}" destId="{310DE243-1961-44D2-ABFC-3236E4BAE0B7}" srcOrd="8" destOrd="0" presId="urn:microsoft.com/office/officeart/2018/2/layout/IconLabelList"/>
    <dgm:cxn modelId="{FE04420B-39FC-47B1-9A4F-072CBDB0A912}" type="presParOf" srcId="{310DE243-1961-44D2-ABFC-3236E4BAE0B7}" destId="{521CA420-427F-4B67-BCAF-D269276125B3}" srcOrd="0" destOrd="0" presId="urn:microsoft.com/office/officeart/2018/2/layout/IconLabelList"/>
    <dgm:cxn modelId="{5A6EAE61-A47D-4F24-BDE3-68D60E6FBAE2}" type="presParOf" srcId="{310DE243-1961-44D2-ABFC-3236E4BAE0B7}" destId="{80A555FB-AC2D-4CDA-8A34-B35DB799535F}" srcOrd="1" destOrd="0" presId="urn:microsoft.com/office/officeart/2018/2/layout/IconLabelList"/>
    <dgm:cxn modelId="{4AC8037F-E3D3-45A4-9BB8-D45E652D25CF}" type="presParOf" srcId="{310DE243-1961-44D2-ABFC-3236E4BAE0B7}" destId="{8414D2F0-9B0E-4E59-B011-778AFDEAD5F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9FE7C-173A-46AF-A3C8-13DFC0D56B1C}">
      <dsp:nvSpPr>
        <dsp:cNvPr id="0" name=""/>
        <dsp:cNvSpPr/>
      </dsp:nvSpPr>
      <dsp:spPr>
        <a:xfrm>
          <a:off x="441006" y="264871"/>
          <a:ext cx="721406" cy="7214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F2807-4AD2-4C09-947E-319163C875D9}">
      <dsp:nvSpPr>
        <dsp:cNvPr id="0" name=""/>
        <dsp:cNvSpPr/>
      </dsp:nvSpPr>
      <dsp:spPr>
        <a:xfrm>
          <a:off x="147" y="1235539"/>
          <a:ext cx="1603125" cy="64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Slow brain engagement</a:t>
          </a:r>
        </a:p>
      </dsp:txBody>
      <dsp:txXfrm>
        <a:off x="147" y="1235539"/>
        <a:ext cx="1603125" cy="641250"/>
      </dsp:txXfrm>
    </dsp:sp>
    <dsp:sp modelId="{FF956FB5-A902-40F0-9C42-DE766C14C16A}">
      <dsp:nvSpPr>
        <dsp:cNvPr id="0" name=""/>
        <dsp:cNvSpPr/>
      </dsp:nvSpPr>
      <dsp:spPr>
        <a:xfrm>
          <a:off x="2324678" y="264871"/>
          <a:ext cx="721406" cy="7214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8AF12-DF62-4601-B8EC-158D2E2AE2FA}">
      <dsp:nvSpPr>
        <dsp:cNvPr id="0" name=""/>
        <dsp:cNvSpPr/>
      </dsp:nvSpPr>
      <dsp:spPr>
        <a:xfrm>
          <a:off x="1883819" y="1235539"/>
          <a:ext cx="1603125" cy="64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Action triggers</a:t>
          </a:r>
        </a:p>
      </dsp:txBody>
      <dsp:txXfrm>
        <a:off x="1883819" y="1235539"/>
        <a:ext cx="1603125" cy="641250"/>
      </dsp:txXfrm>
    </dsp:sp>
    <dsp:sp modelId="{A18F7EA7-F51C-4966-B171-7413DD395232}">
      <dsp:nvSpPr>
        <dsp:cNvPr id="0" name=""/>
        <dsp:cNvSpPr/>
      </dsp:nvSpPr>
      <dsp:spPr>
        <a:xfrm>
          <a:off x="4208350" y="264871"/>
          <a:ext cx="721406" cy="7214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32DEDE-A878-4360-8590-63C044196A98}">
      <dsp:nvSpPr>
        <dsp:cNvPr id="0" name=""/>
        <dsp:cNvSpPr/>
      </dsp:nvSpPr>
      <dsp:spPr>
        <a:xfrm>
          <a:off x="3767490" y="1235539"/>
          <a:ext cx="1603125" cy="64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Create discussion where lacking</a:t>
          </a:r>
        </a:p>
      </dsp:txBody>
      <dsp:txXfrm>
        <a:off x="3767490" y="1235539"/>
        <a:ext cx="1603125" cy="641250"/>
      </dsp:txXfrm>
    </dsp:sp>
    <dsp:sp modelId="{D666AF4D-4E10-41D5-AA7B-9EF123FE54F2}">
      <dsp:nvSpPr>
        <dsp:cNvPr id="0" name=""/>
        <dsp:cNvSpPr/>
      </dsp:nvSpPr>
      <dsp:spPr>
        <a:xfrm>
          <a:off x="1382842" y="2277571"/>
          <a:ext cx="721406" cy="72140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DC1C34-9B7A-4067-8257-2250007AE675}">
      <dsp:nvSpPr>
        <dsp:cNvPr id="0" name=""/>
        <dsp:cNvSpPr/>
      </dsp:nvSpPr>
      <dsp:spPr>
        <a:xfrm>
          <a:off x="941983" y="3248239"/>
          <a:ext cx="1603125" cy="64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After hours work when job briefings are sometimes skipped</a:t>
          </a:r>
        </a:p>
      </dsp:txBody>
      <dsp:txXfrm>
        <a:off x="941983" y="3248239"/>
        <a:ext cx="1603125" cy="641250"/>
      </dsp:txXfrm>
    </dsp:sp>
    <dsp:sp modelId="{521CA420-427F-4B67-BCAF-D269276125B3}">
      <dsp:nvSpPr>
        <dsp:cNvPr id="0" name=""/>
        <dsp:cNvSpPr/>
      </dsp:nvSpPr>
      <dsp:spPr>
        <a:xfrm>
          <a:off x="3266514" y="2277571"/>
          <a:ext cx="721406" cy="72140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14D2F0-9B0E-4E59-B011-778AFDEAD5FC}">
      <dsp:nvSpPr>
        <dsp:cNvPr id="0" name=""/>
        <dsp:cNvSpPr/>
      </dsp:nvSpPr>
      <dsp:spPr>
        <a:xfrm>
          <a:off x="2825654" y="3248239"/>
          <a:ext cx="1603125" cy="64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Number is increasing</a:t>
          </a:r>
        </a:p>
      </dsp:txBody>
      <dsp:txXfrm>
        <a:off x="2825654" y="3248239"/>
        <a:ext cx="1603125" cy="641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0.56389</cdr:x>
      <cdr:y>0.2789</cdr:y>
    </cdr:from>
    <cdr:to>
      <cdr:x>0.82222</cdr:x>
      <cdr:y>0.32569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9720800-A572-4544-9818-A2F3AAFDD4B6}"/>
            </a:ext>
          </a:extLst>
        </cdr:cNvPr>
        <cdr:cNvSpPr txBox="1"/>
      </cdr:nvSpPr>
      <cdr:spPr>
        <a:xfrm xmlns:a="http://schemas.openxmlformats.org/drawingml/2006/main">
          <a:off x="5156200" y="1651000"/>
          <a:ext cx="236220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/>
            <a:t>Total Commitments = 464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0.64472</cdr:x>
      <cdr:y>0.5628</cdr:y>
    </cdr:from>
    <cdr:to>
      <cdr:x>0.90398</cdr:x>
      <cdr:y>0.62526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AADB4F9-DCA1-40A9-973E-C28AB7F3F568}"/>
            </a:ext>
          </a:extLst>
        </cdr:cNvPr>
        <cdr:cNvSpPr txBox="1"/>
      </cdr:nvSpPr>
      <cdr:spPr>
        <a:xfrm xmlns:a="http://schemas.openxmlformats.org/drawingml/2006/main">
          <a:off x="5116353" y="2746534"/>
          <a:ext cx="2057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dirty="0"/>
            <a:t>19% Increase Since 2014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78749"/>
          </a:xfrm>
          <a:prstGeom prst="rect">
            <a:avLst/>
          </a:prstGeom>
        </p:spPr>
        <p:txBody>
          <a:bodyPr vert="horz" lIns="91421" tIns="45711" rIns="91421" bIns="45711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78749"/>
          </a:xfrm>
          <a:prstGeom prst="rect">
            <a:avLst/>
          </a:prstGeom>
        </p:spPr>
        <p:txBody>
          <a:bodyPr vert="horz" lIns="91421" tIns="45711" rIns="91421" bIns="45711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A0C63C5-9244-4020-9BFE-EFB5E316A2C8}" type="datetimeFigureOut">
              <a:rPr lang="en-US"/>
              <a:pPr>
                <a:defRPr/>
              </a:pPr>
              <a:t>11/15/2018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813"/>
            <a:ext cx="3170583" cy="478749"/>
          </a:xfrm>
          <a:prstGeom prst="rect">
            <a:avLst/>
          </a:prstGeom>
        </p:spPr>
        <p:txBody>
          <a:bodyPr vert="horz" lIns="91421" tIns="45711" rIns="91421" bIns="45711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20813"/>
            <a:ext cx="3170583" cy="478749"/>
          </a:xfrm>
          <a:prstGeom prst="rect">
            <a:avLst/>
          </a:prstGeom>
        </p:spPr>
        <p:txBody>
          <a:bodyPr vert="horz" lIns="91421" tIns="45711" rIns="91421" bIns="45711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C394DE4-D95E-49D3-ABF3-4B370DD094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643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0T18:16:56.879"/>
    </inkml:context>
    <inkml:brush xml:id="br0">
      <inkml:brushProperty name="width" value="0.16757" units="cm"/>
      <inkml:brushProperty name="height" value="0.16757" units="cm"/>
      <inkml:brushProperty name="color" value="#6699FF"/>
      <inkml:brushProperty name="ignorePressure" value="1"/>
    </inkml:brush>
  </inkml:definitions>
  <inkml:trace contextRef="#ctx0" brushRef="#br0">3488 4836,'0'0,"15"0,24 0,39 6,43 3,46 6,41 3,20 12,25 11,14 11,8 10,0 7,-27-2,-29-2,-38-3,-30-11,-30-9,-31-4,-21-9,-13-9,-10-9,-13-6,-2-3,-3-2,1-2,5 0,-2-9,7-6,1-1,7-6,-4-3,5-3,-1-3,6-5,2 0,8-4,1-3,-4 2,8 5,3 4,4 2,4 5,4 7,-4 6,-8 6,-17 5,-14 1,-9 3,-3 0,-6 1,0-8,6-2,-5 1,0 0,-2 3,4 1,-1 2,-4 0,8 1,-1 0,-2 1,6-1,6 0,4 0,-2 0,4 0,10 0,-5 0,-5 0,-7 0,-4 0,-4 0,-6 0,7 0,3 0,10 0,9 0,9 0,2 0,2 0,3 0,-4 0,-2 0,2 0,-11 0,0 0,-9 0,-6 0,-1 0,-3 0,-3 0,2 0,12 0,-3 0,-1 0,0 0,10-3,9-11,12-19,21-14,18-5,15-4,0 5,-7 11,-4 12,-8 10,-10 10,-12 4,-15 5,-11-6,-7-4,-10-1,-8-3,-1 3,0 1,4 3,-6 2,-3 3,4 0,5 1,8 1,7 5,10 10,9 4,1 3,3 4,1-1,2-3,-2-3,3-5,6-5,4-4,2-2,11 2,8 3,1-2,7 5,-2 1,-2 4,-6-1,7-2,0-5,-4-3,9-3,3-2,4 0,2-2,3 0,-3 1,-10-1,-7 0,-2 1,10 0,6 0,14 0,4 0,-7 0,-11 0,-13 0,-3 0,-15 0,-5 0,-3 0,-10 0,3 0,2 0,2 0,13 0,-2 0,-1 0,12-6,27-6,9-4,13-9,5-3,-10-4,-2 1,-10 2,-12 0,-30 4,-15 4,-19 5,-16 5,-5 5,-5 3,2 3,0 0,3 1,-2 0,-6 3,7 8,4 4,5 4,4 4,-2 1,5-3,4-3,7-3,8-6,9-4,7-3,1-2,-1-1,-4 6,-3 1,-2 0,1 3,1-2,-6 2,-2-1,-1 5,2-1,2 1,0-1,0 0,3-3,-5 4,-8 0,-11 0,-6-2,-6-3,0 0,-1-1,9-2,17-3,10-1,15-1,14-1,4 0,-10 0,-17-1,-5 1,-18-3,-16-2,-5 1,-4 1,0 0,2 2,3 0,-4 0,4 1,2 0,1 1,-1-1,1 0,-6 0,4 0,-3 1,3-1,-2 0,-5 0,-1 0,-6 0,-6 0,-2-1,2 1,-2-3,-3-1,3 0,0 0,0 2,-2 0,1 2,3 0,3 0,-1 0,-6 0,-4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0T18:17:04.720"/>
    </inkml:context>
    <inkml:brush xml:id="br0">
      <inkml:brushProperty name="width" value="0.03333" units="cm"/>
      <inkml:brushProperty name="height" value="0.03333" units="cm"/>
      <inkml:brushProperty name="color" value="#3165BB"/>
      <inkml:brushProperty name="ignorePressure" value="1"/>
    </inkml:brush>
  </inkml:definitions>
  <inkml:trace contextRef="#ctx0" brushRef="#br0">6623 4568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0T18:17:05.225"/>
    </inkml:context>
    <inkml:brush xml:id="br0">
      <inkml:brushProperty name="width" value="0.03333" units="cm"/>
      <inkml:brushProperty name="height" value="0.03333" units="cm"/>
      <inkml:brushProperty name="color" value="#3165BB"/>
      <inkml:brushProperty name="ignorePressure" value="1"/>
    </inkml:brush>
  </inkml:definitions>
  <inkml:trace contextRef="#ctx0" brushRef="#br0">6623 4568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0T18:17:09.156"/>
    </inkml:context>
    <inkml:brush xml:id="br0">
      <inkml:brushProperty name="width" value="0.03333" units="cm"/>
      <inkml:brushProperty name="height" value="0.03333" units="cm"/>
      <inkml:brushProperty name="color" value="#3165BB"/>
      <inkml:brushProperty name="ignorePressure" value="1"/>
    </inkml:brush>
  </inkml:definitions>
  <inkml:trace contextRef="#ctx0" brushRef="#br0">1012 1023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0T18:17:16.019"/>
    </inkml:context>
    <inkml:brush xml:id="br0">
      <inkml:brushProperty name="width" value="0.03333" units="cm"/>
      <inkml:brushProperty name="height" value="0.03333" units="cm"/>
      <inkml:brushProperty name="color" value="#3165BB"/>
      <inkml:brushProperty name="ignorePressure" value="1"/>
    </inkml:brush>
  </inkml:definitions>
  <inkml:trace contextRef="#ctx0" brushRef="#br0">5832 5026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0T18:17:04.720"/>
    </inkml:context>
    <inkml:brush xml:id="br0">
      <inkml:brushProperty name="width" value="0.03333" units="cm"/>
      <inkml:brushProperty name="height" value="0.03333" units="cm"/>
      <inkml:brushProperty name="color" value="#3165BB"/>
      <inkml:brushProperty name="ignorePressure" value="1"/>
    </inkml:brush>
  </inkml:definitions>
  <inkml:trace contextRef="#ctx0" brushRef="#br0">6623 4568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0T18:17:05.225"/>
    </inkml:context>
    <inkml:brush xml:id="br0">
      <inkml:brushProperty name="width" value="0.03333" units="cm"/>
      <inkml:brushProperty name="height" value="0.03333" units="cm"/>
      <inkml:brushProperty name="color" value="#3165BB"/>
      <inkml:brushProperty name="ignorePressure" value="1"/>
    </inkml:brush>
  </inkml:definitions>
  <inkml:trace contextRef="#ctx0" brushRef="#br0">6623 4568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0T18:17:09.156"/>
    </inkml:context>
    <inkml:brush xml:id="br0">
      <inkml:brushProperty name="width" value="0.03333" units="cm"/>
      <inkml:brushProperty name="height" value="0.03333" units="cm"/>
      <inkml:brushProperty name="color" value="#3165BB"/>
      <inkml:brushProperty name="ignorePressure" value="1"/>
    </inkml:brush>
  </inkml:definitions>
  <inkml:trace contextRef="#ctx0" brushRef="#br0">1012 1023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0T18:17:16.019"/>
    </inkml:context>
    <inkml:brush xml:id="br0">
      <inkml:brushProperty name="width" value="0.03333" units="cm"/>
      <inkml:brushProperty name="height" value="0.03333" units="cm"/>
      <inkml:brushProperty name="color" value="#3165BB"/>
      <inkml:brushProperty name="ignorePressure" value="1"/>
    </inkml:brush>
  </inkml:definitions>
  <inkml:trace contextRef="#ctx0" brushRef="#br0">5832 5026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0T18:17:04.720"/>
    </inkml:context>
    <inkml:brush xml:id="br0">
      <inkml:brushProperty name="width" value="0.03333" units="cm"/>
      <inkml:brushProperty name="height" value="0.03333" units="cm"/>
      <inkml:brushProperty name="color" value="#3165BB"/>
      <inkml:brushProperty name="ignorePressure" value="1"/>
    </inkml:brush>
  </inkml:definitions>
  <inkml:trace contextRef="#ctx0" brushRef="#br0">6623 4568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0T18:17:05.225"/>
    </inkml:context>
    <inkml:brush xml:id="br0">
      <inkml:brushProperty name="width" value="0.03333" units="cm"/>
      <inkml:brushProperty name="height" value="0.03333" units="cm"/>
      <inkml:brushProperty name="color" value="#3165BB"/>
      <inkml:brushProperty name="ignorePressure" value="1"/>
    </inkml:brush>
  </inkml:definitions>
  <inkml:trace contextRef="#ctx0" brushRef="#br0">6623 4568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0T18:17:09.156"/>
    </inkml:context>
    <inkml:brush xml:id="br0">
      <inkml:brushProperty name="width" value="0.03333" units="cm"/>
      <inkml:brushProperty name="height" value="0.03333" units="cm"/>
      <inkml:brushProperty name="color" value="#3165BB"/>
      <inkml:brushProperty name="ignorePressure" value="1"/>
    </inkml:brush>
  </inkml:definitions>
  <inkml:trace contextRef="#ctx0" brushRef="#br0">1012 1023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0T18:17:16.019"/>
    </inkml:context>
    <inkml:brush xml:id="br0">
      <inkml:brushProperty name="width" value="0.03333" units="cm"/>
      <inkml:brushProperty name="height" value="0.03333" units="cm"/>
      <inkml:brushProperty name="color" value="#3165BB"/>
      <inkml:brushProperty name="ignorePressure" value="1"/>
    </inkml:brush>
  </inkml:definitions>
  <inkml:trace contextRef="#ctx0" brushRef="#br0">5832 5026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78749"/>
          </a:xfrm>
          <a:prstGeom prst="rect">
            <a:avLst/>
          </a:prstGeom>
        </p:spPr>
        <p:txBody>
          <a:bodyPr vert="horz" lIns="96641" tIns="48320" rIns="96641" bIns="483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78749"/>
          </a:xfrm>
          <a:prstGeom prst="rect">
            <a:avLst/>
          </a:prstGeom>
        </p:spPr>
        <p:txBody>
          <a:bodyPr vert="horz" lIns="96641" tIns="48320" rIns="96641" bIns="483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5E295442-5FEE-483C-898E-913EEE588133}" type="datetimeFigureOut">
              <a:rPr lang="en-US"/>
              <a:pPr>
                <a:defRPr/>
              </a:pPr>
              <a:t>11/15/2018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20725"/>
            <a:ext cx="4803775" cy="3602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1" tIns="48320" rIns="96641" bIns="483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1227"/>
            <a:ext cx="5850835" cy="4318572"/>
          </a:xfrm>
          <a:prstGeom prst="rect">
            <a:avLst/>
          </a:prstGeom>
        </p:spPr>
        <p:txBody>
          <a:bodyPr vert="horz" lIns="96641" tIns="48320" rIns="96641" bIns="483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813"/>
            <a:ext cx="3170583" cy="478749"/>
          </a:xfrm>
          <a:prstGeom prst="rect">
            <a:avLst/>
          </a:prstGeom>
        </p:spPr>
        <p:txBody>
          <a:bodyPr vert="horz" lIns="96641" tIns="48320" rIns="96641" bIns="483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20813"/>
            <a:ext cx="3170583" cy="478749"/>
          </a:xfrm>
          <a:prstGeom prst="rect">
            <a:avLst/>
          </a:prstGeom>
        </p:spPr>
        <p:txBody>
          <a:bodyPr vert="horz" lIns="96641" tIns="48320" rIns="96641" bIns="483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9D9A1817-39A9-46F5-8E75-40D29EDA29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1227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9EC722-E88D-4F6C-BA7E-50B6CBC027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9613" y="720725"/>
            <a:ext cx="6048375" cy="4537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44488">
              <a:spcBef>
                <a:spcPts val="0"/>
              </a:spcBef>
              <a:spcAft>
                <a:spcPts val="3000"/>
              </a:spcAft>
              <a:buClr>
                <a:srgbClr val="6699FF"/>
              </a:buClr>
              <a:buFont typeface="Wingdings" panose="05000000000000000000" pitchFamily="2" charset="2"/>
              <a:buChar char="§"/>
            </a:pPr>
            <a:r>
              <a:rPr lang="en-US" dirty="0"/>
              <a:t>Actively participate – share ideas, successes and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F4B60-2879-4305-BF04-DCD4CE4102B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183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a # on specific spots in the room</a:t>
            </a:r>
          </a:p>
          <a:p>
            <a:r>
              <a:rPr lang="en-US" dirty="0"/>
              <a:t>Ask everyone to stand up</a:t>
            </a:r>
          </a:p>
          <a:p>
            <a:r>
              <a:rPr lang="en-US" dirty="0"/>
              <a:t>As I read the questions – pick the answer by going to the # in the room you think is right – keep track of your correct answers</a:t>
            </a:r>
          </a:p>
          <a:p>
            <a:r>
              <a:rPr lang="en-US" dirty="0"/>
              <a:t>Top 3 people get a prize for Jasmyne…</a:t>
            </a:r>
          </a:p>
          <a:p>
            <a:r>
              <a:rPr lang="en-US" dirty="0"/>
              <a:t>Jasmyne has a process to break any ties that may occur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A1817-39A9-46F5-8E75-40D29EDA29E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002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them we will discuss future options to hopefully improve the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A1817-39A9-46F5-8E75-40D29EDA29E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275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Jim</a:t>
            </a:r>
            <a:r>
              <a:rPr lang="en-US" baseline="0" dirty="0"/>
              <a:t> Willis security evaluations report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F4B60-2879-4305-BF04-DCD4CE4102B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021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a “Requires Follow up Bin”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A1817-39A9-46F5-8E75-40D29EDA29EF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23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commitment from team members</a:t>
            </a:r>
            <a:r>
              <a:rPr lang="en-US" baseline="0" dirty="0"/>
              <a:t> is a barrier – make sure to discuss...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A1817-39A9-46F5-8E75-40D29EDA29E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788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Simplistic model – question remains how would we merger individual team member pictures and comments, and roll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A1817-39A9-46F5-8E75-40D29EDA29EF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617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comment on strong co-ops or practices in your state, any barrier for CtZ or RESAP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A1817-39A9-46F5-8E75-40D29EDA29EF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599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A1817-39A9-46F5-8E75-40D29EDA29E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25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Extra meeting day once a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A1817-39A9-46F5-8E75-40D29EDA29EF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399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agenda</a:t>
            </a:r>
          </a:p>
          <a:p>
            <a:r>
              <a:rPr lang="en-US" dirty="0"/>
              <a:t>Introduce Jim Spiers</a:t>
            </a:r>
          </a:p>
          <a:p>
            <a:r>
              <a:rPr lang="en-US" dirty="0"/>
              <a:t>Let everyone introduce themselves</a:t>
            </a:r>
          </a:p>
          <a:p>
            <a:r>
              <a:rPr lang="en-US" dirty="0"/>
              <a:t>In intro explain IT forms in middle of table and process</a:t>
            </a:r>
          </a:p>
          <a:p>
            <a:r>
              <a:rPr lang="en-US" dirty="0"/>
              <a:t>Review AEDs and emergency exits</a:t>
            </a:r>
          </a:p>
          <a:p>
            <a:r>
              <a:rPr lang="en-US" dirty="0"/>
              <a:t>Ask Dennis</a:t>
            </a:r>
            <a:r>
              <a:rPr lang="en-US" baseline="0" dirty="0"/>
              <a:t> to give safety message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A1817-39A9-46F5-8E75-40D29EDA29E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46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Leaders should be aware in any moment whether they are below or above the line</a:t>
            </a:r>
          </a:p>
          <a:p>
            <a:r>
              <a:rPr lang="en-US" dirty="0"/>
              <a:t>Below the line creates stress and tension (compliance)</a:t>
            </a:r>
          </a:p>
          <a:p>
            <a:r>
              <a:rPr lang="en-US" dirty="0"/>
              <a:t>Above the line creates motivation and ownership (commitment)</a:t>
            </a:r>
          </a:p>
          <a:p>
            <a:r>
              <a:rPr lang="en-US" dirty="0"/>
              <a:t>Above the line – value honest feedback, possess personal confidence, invest in others</a:t>
            </a:r>
          </a:p>
          <a:p>
            <a:r>
              <a:rPr lang="en-US" dirty="0"/>
              <a:t>Below the Line – self-absorbed, take honest feedback personally, fight to protect personal ego</a:t>
            </a:r>
          </a:p>
          <a:p>
            <a:r>
              <a:rPr lang="en-US" dirty="0"/>
              <a:t>Leaders are in real trouble when they lead from below the line and do not realize it.</a:t>
            </a:r>
          </a:p>
          <a:p>
            <a:r>
              <a:rPr lang="en-US" dirty="0"/>
              <a:t>Once they know (or aware) where they are, they can take action to shift.</a:t>
            </a:r>
          </a:p>
          <a:p>
            <a:r>
              <a:rPr lang="en-US" dirty="0"/>
              <a:t>Being open does not mean we always AGREE, but it allows for joint problem-solving</a:t>
            </a:r>
          </a:p>
          <a:p>
            <a:r>
              <a:rPr lang="en-US" dirty="0"/>
              <a:t>Below the line problems are rarely solved – solutions are usually dictated, meaning they are rarely effectively applied</a:t>
            </a:r>
          </a:p>
          <a:p>
            <a:r>
              <a:rPr lang="en-US" dirty="0"/>
              <a:t>Yerkes-Dodson Effect – stress applied by leaders, actually increases performance on a task to certain point, then performance declines.</a:t>
            </a:r>
          </a:p>
          <a:p>
            <a:r>
              <a:rPr lang="en-US" dirty="0"/>
              <a:t>We know our level of commitment based on the visible results – ex. Commitment to being healthy, just look at your weight and/or habits – the result is the proof of the commitment</a:t>
            </a:r>
          </a:p>
          <a:p>
            <a:r>
              <a:rPr lang="en-US" dirty="0"/>
              <a:t>The your commitment to leading above or below the line are determined by the results you achieve or see.</a:t>
            </a:r>
          </a:p>
          <a:p>
            <a:r>
              <a:rPr lang="en-US" dirty="0"/>
              <a:t>Below the Line there is a lot of personal FEAR – Above there is a lot of personal confidence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A1817-39A9-46F5-8E75-40D29EDA29E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489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closer to them – to influence others we have to have a relationship w them</a:t>
            </a:r>
          </a:p>
          <a:p>
            <a:r>
              <a:rPr lang="en-US" dirty="0"/>
              <a:t>It’s all about relationships – relationships require personal contact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A1817-39A9-46F5-8E75-40D29EDA29E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641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closer to them – to influence others we have to have a relationship w them</a:t>
            </a:r>
          </a:p>
          <a:p>
            <a:r>
              <a:rPr lang="en-US" dirty="0"/>
              <a:t>It’s all about relationships – relationships require personal contact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A1817-39A9-46F5-8E75-40D29EDA29E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055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1E998-53F7-4D0A-A63F-4D77A84E6C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679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1E998-53F7-4D0A-A63F-4D77A84E6C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463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1E998-53F7-4D0A-A63F-4D77A84E6C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3569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1E998-53F7-4D0A-A63F-4D77A84E6C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6657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1E998-53F7-4D0A-A63F-4D77A84E6C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7666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1E998-53F7-4D0A-A63F-4D77A84E6C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3286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1E998-53F7-4D0A-A63F-4D77A84E6C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231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9613" y="720725"/>
            <a:ext cx="6048375" cy="4537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2712" indent="0">
              <a:spcBef>
                <a:spcPts val="0"/>
              </a:spcBef>
              <a:spcAft>
                <a:spcPts val="3000"/>
              </a:spcAft>
              <a:buClr>
                <a:srgbClr val="6699FF"/>
              </a:buClr>
              <a:buFont typeface="Wingdings" panose="05000000000000000000" pitchFamily="2" charset="2"/>
              <a:buNone/>
            </a:pPr>
            <a:r>
              <a:rPr lang="en-US" dirty="0"/>
              <a:t>Stress the importance of searching for the best solution and not winning a debate…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F4B60-2879-4305-BF04-DCD4CE4102B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6047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1E998-53F7-4D0A-A63F-4D77A84E6C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079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1E998-53F7-4D0A-A63F-4D77A84E6C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5627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Federated data shows we experience about 3 to 4x as many contacts verses SIF contacts</a:t>
            </a:r>
          </a:p>
          <a:p>
            <a:r>
              <a:rPr lang="en-US" dirty="0"/>
              <a:t>Of our contacts Federated data</a:t>
            </a:r>
            <a:r>
              <a:rPr lang="en-US" baseline="0" dirty="0"/>
              <a:t> shows roughly 40% are on small routine work involving wire 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A1817-39A9-46F5-8E75-40D29EDA29EF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219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DA2A-51FC-214B-B910-AF601010584B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5235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DA2A-51FC-214B-B910-AF601010584B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9173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ADA2A-51FC-214B-B910-AF601010584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0298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DA2A-51FC-214B-B910-AF601010584B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3138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1313" indent="-341313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Look for the high bar (outliers)</a:t>
            </a:r>
          </a:p>
          <a:p>
            <a:pPr marL="341313" indent="-341313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Identify one or two primary causes (gold nuggets)</a:t>
            </a:r>
          </a:p>
          <a:p>
            <a:pPr marL="341313" indent="-341313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Like quantities may show overlap or no primary causes</a:t>
            </a:r>
          </a:p>
          <a:p>
            <a:pPr marL="341313" indent="-341313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Some exposures overlap – may need further stratification</a:t>
            </a:r>
          </a:p>
          <a:p>
            <a:pPr marL="341313" indent="-341313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Avoid trying to jump to solutions</a:t>
            </a:r>
          </a:p>
          <a:p>
            <a:pPr marL="341313" indent="-341313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Gold nuggets take time to find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DA2A-51FC-214B-B910-AF601010584B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6973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DA2A-51FC-214B-B910-AF601010584B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7527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A1817-39A9-46F5-8E75-40D29EDA29EF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79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Federated for all their ongoing help and the statewide associations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A1817-39A9-46F5-8E75-40D29EDA29E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150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goal of 750 by the annual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A1817-39A9-46F5-8E75-40D29EDA29E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122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some of the reasons we hear – liability, what am I committing to, my employees felt I was talking down to them as professionals,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A1817-39A9-46F5-8E75-40D29EDA29E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25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adding resources all the time – each time we send out an update through our communications group</a:t>
            </a:r>
          </a:p>
          <a:p>
            <a:r>
              <a:rPr lang="en-US" dirty="0"/>
              <a:t>Update on video status and addition of co-op video on app use and culture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A1817-39A9-46F5-8E75-40D29EDA29E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814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them for examples of great co-ops from and implementation perspective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A1817-39A9-46F5-8E75-40D29EDA29E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326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9613" y="720725"/>
            <a:ext cx="6048375" cy="4537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44488">
              <a:spcBef>
                <a:spcPts val="0"/>
              </a:spcBef>
              <a:spcAft>
                <a:spcPts val="3000"/>
              </a:spcAft>
              <a:buClr>
                <a:srgbClr val="6699FF"/>
              </a:buClr>
              <a:buFont typeface="Wingdings" panose="05000000000000000000" pitchFamily="2" charset="2"/>
              <a:buChar char="§"/>
            </a:pPr>
            <a:r>
              <a:rPr lang="en-US" dirty="0"/>
              <a:t>Actively participate – share ideas, successes and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F4B60-2879-4305-BF04-DCD4CE4102B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630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3.xml"/><Relationship Id="rId4" Type="http://schemas.openxmlformats.org/officeDocument/2006/relationships/image" Target="../media/image8.jpe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4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6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9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30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31.xml"/><Relationship Id="rId4" Type="http://schemas.microsoft.com/office/2007/relationships/hdphoto" Target="../media/hdphoto1.wdp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3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3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1.xml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3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35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36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37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3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39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40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4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1.xml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4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NCG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 userDrawn="1"/>
        </p:nvSpPr>
        <p:spPr>
          <a:xfrm>
            <a:off x="5867400" y="6096000"/>
            <a:ext cx="2971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4305300" cy="51054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305300" cy="51054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C8329-54D6-43A0-A93F-A1F51F18C03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757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37129"/>
            <a:ext cx="5486400" cy="3490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17F78-6F6A-204D-8231-A620E5459E2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737C-D81C-4C40-95AD-7C0B1625A6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1414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4705"/>
            <a:ext cx="8229600" cy="754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1529"/>
            <a:ext cx="8229600" cy="39746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17F78-6F6A-204D-8231-A620E5459E2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737C-D81C-4C40-95AD-7C0B1625A6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8544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53671"/>
            <a:ext cx="2057400" cy="47724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53671"/>
            <a:ext cx="6019800" cy="47724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17F78-6F6A-204D-8231-A620E5459E2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737C-D81C-4C40-95AD-7C0B1625A6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5215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7742" y="2014538"/>
            <a:ext cx="6858000" cy="2100263"/>
          </a:xfrm>
        </p:spPr>
        <p:txBody>
          <a:bodyPr lIns="0" tIns="0" rIns="0" anchor="b" anchorCtr="0"/>
          <a:lstStyle>
            <a:lvl1pPr algn="r">
              <a:defRPr sz="45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07742" y="4212191"/>
            <a:ext cx="6858000" cy="1045608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165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76284" y="6243321"/>
            <a:ext cx="1389458" cy="365125"/>
          </a:xfrm>
          <a:prstGeom prst="rect">
            <a:avLst/>
          </a:prstGeom>
        </p:spPr>
        <p:txBody>
          <a:bodyPr/>
          <a:lstStyle/>
          <a:p>
            <a:fld id="{8F205B49-6B55-8648-B204-2004A0C66CA2}" type="datetime4">
              <a:rPr lang="en-US" smtClean="0"/>
              <a:t>November 15, 2018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386511" y="342900"/>
            <a:ext cx="5279231" cy="573087"/>
          </a:xfrm>
        </p:spPr>
        <p:txBody>
          <a:bodyPr rIns="0"/>
          <a:lstStyle>
            <a:lvl1pPr marL="0" indent="0" algn="r">
              <a:buFontTx/>
              <a:buNone/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r">
              <a:buFontTx/>
              <a:buNone/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r">
              <a:buFontTx/>
              <a:buNone/>
              <a:defRPr/>
            </a:lvl3pPr>
            <a:lvl4pPr marL="1028700" indent="0" algn="r">
              <a:buFontTx/>
              <a:buNone/>
              <a:defRPr/>
            </a:lvl4pPr>
            <a:lvl5pPr marL="1371600" indent="0" algn="r">
              <a:buFontTx/>
              <a:buNone/>
              <a:defRPr/>
            </a:lvl5pPr>
          </a:lstStyle>
          <a:p>
            <a:pPr lvl="0"/>
            <a:r>
              <a:rPr lang="en-US" dirty="0"/>
              <a:t>Click to edit Report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807742" y="5922646"/>
            <a:ext cx="6858000" cy="320675"/>
          </a:xfrm>
        </p:spPr>
        <p:txBody>
          <a:bodyPr tIns="0" rIns="0" bIns="0" anchor="b" anchorCtr="0">
            <a:noAutofit/>
          </a:bodyPr>
          <a:lstStyle>
            <a:lvl1pPr marL="0" indent="0" algn="r">
              <a:buFontTx/>
              <a:buNone/>
              <a:defRPr sz="135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</p:spTree>
    <p:extLst>
      <p:ext uri="{BB962C8B-B14F-4D97-AF65-F5344CB8AC3E}">
        <p14:creationId xmlns:p14="http://schemas.microsoft.com/office/powerpoint/2010/main" val="7784815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80061" y="0"/>
            <a:ext cx="8259785" cy="1051560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80060" y="2009775"/>
            <a:ext cx="8261033" cy="37195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80060" y="1370807"/>
            <a:ext cx="8259785" cy="476250"/>
          </a:xfrm>
        </p:spPr>
        <p:txBody>
          <a:bodyPr anchor="b">
            <a:norm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November 15, 2018</a:t>
            </a:fld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10139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278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0060" y="1373187"/>
            <a:ext cx="4037409" cy="476250"/>
          </a:xfrm>
        </p:spPr>
        <p:txBody>
          <a:bodyPr anchor="b"/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071688"/>
            <a:ext cx="403740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7958" y="1373187"/>
            <a:ext cx="4040983" cy="476250"/>
          </a:xfrm>
        </p:spPr>
        <p:txBody>
          <a:bodyPr anchor="b"/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958" y="2071688"/>
            <a:ext cx="40409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80060" y="1"/>
            <a:ext cx="8208168" cy="1047749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November 15, 2018</a:t>
            </a:fld>
            <a:endParaRPr lang="en-US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08874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7088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November 15, 2018</a:t>
            </a:fld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09026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445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No Powerhill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F35A0F-C3E4-40C0-AC59-9D3687765037}"/>
              </a:ext>
            </a:extLst>
          </p:cNvPr>
          <p:cNvSpPr/>
          <p:nvPr userDrawn="1"/>
        </p:nvSpPr>
        <p:spPr>
          <a:xfrm>
            <a:off x="0" y="0"/>
            <a:ext cx="9144000" cy="10881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November 15, 2018</a:t>
            </a:fld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09026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4067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60" y="0"/>
            <a:ext cx="8208169" cy="1051560"/>
          </a:xfrm>
          <a:ln>
            <a:noFill/>
          </a:ln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2011680"/>
            <a:ext cx="8209409" cy="3721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80060" y="1371600"/>
            <a:ext cx="8208168" cy="476250"/>
          </a:xfrm>
        </p:spPr>
        <p:txBody>
          <a:bodyPr anchor="b">
            <a:norm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November 15, 2018</a:t>
            </a:fld>
            <a:endParaRPr lang="en-US" dirty="0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09671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E84B03-2A24-4DA0-A9AF-976B06D044CF}"/>
              </a:ext>
            </a:extLst>
          </p:cNvPr>
          <p:cNvCxnSpPr/>
          <p:nvPr userDrawn="1"/>
        </p:nvCxnSpPr>
        <p:spPr>
          <a:xfrm>
            <a:off x="478172" y="1047750"/>
            <a:ext cx="8209026" cy="0"/>
          </a:xfrm>
          <a:prstGeom prst="line">
            <a:avLst/>
          </a:prstGeom>
          <a:ln w="28575">
            <a:solidFill>
              <a:srgbClr val="068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7BC5E2D-0406-4A13-81AB-932987A68E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061" y="6035469"/>
            <a:ext cx="1100381" cy="62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562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0060" y="1371600"/>
            <a:ext cx="4037409" cy="476250"/>
          </a:xfrm>
        </p:spPr>
        <p:txBody>
          <a:bodyPr anchor="b"/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075688"/>
            <a:ext cx="403740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7958" y="1371600"/>
            <a:ext cx="4040983" cy="476250"/>
          </a:xfrm>
        </p:spPr>
        <p:txBody>
          <a:bodyPr anchor="b"/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958" y="2075688"/>
            <a:ext cx="40409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80060" y="0"/>
            <a:ext cx="8208168" cy="1051560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November 15, 2018</a:t>
            </a:fld>
            <a:endParaRPr lang="en-US" dirty="0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09026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35E1F9-1D05-4487-B68C-9313F905008B}"/>
              </a:ext>
            </a:extLst>
          </p:cNvPr>
          <p:cNvCxnSpPr/>
          <p:nvPr userDrawn="1"/>
        </p:nvCxnSpPr>
        <p:spPr>
          <a:xfrm>
            <a:off x="478172" y="1047750"/>
            <a:ext cx="8209026" cy="0"/>
          </a:xfrm>
          <a:prstGeom prst="line">
            <a:avLst/>
          </a:prstGeom>
          <a:ln w="28575">
            <a:solidFill>
              <a:srgbClr val="068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5FB80F4-30B4-488F-9355-9E7949220E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061" y="6035469"/>
            <a:ext cx="1100381" cy="62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2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DAEC7-8A36-46FC-8BC3-096CB90C78B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355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November 15, 2018</a:t>
            </a:fld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09670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0E0C96-B320-40B9-8243-B24D6FE194C1}"/>
              </a:ext>
            </a:extLst>
          </p:cNvPr>
          <p:cNvCxnSpPr/>
          <p:nvPr userDrawn="1"/>
        </p:nvCxnSpPr>
        <p:spPr>
          <a:xfrm>
            <a:off x="478172" y="1047750"/>
            <a:ext cx="8209026" cy="0"/>
          </a:xfrm>
          <a:prstGeom prst="line">
            <a:avLst/>
          </a:prstGeom>
          <a:ln w="28575">
            <a:solidFill>
              <a:srgbClr val="068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E69E49B-FF09-47FE-AD15-CB9CF257B5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061" y="6035469"/>
            <a:ext cx="1100381" cy="62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507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85749"/>
            <a:ext cx="9144000" cy="6025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November 15, 2018</a:t>
            </a:fld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09668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69140E-6BBF-434E-9A81-9DAA9577F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009775"/>
            <a:ext cx="8261033" cy="37195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AB11913-7FB8-49F6-98D1-AB5BFA06AAE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80060" y="1370807"/>
            <a:ext cx="8259785" cy="476250"/>
          </a:xfrm>
        </p:spPr>
        <p:txBody>
          <a:bodyPr anchor="b">
            <a:norm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944641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November 15, 2018</a:t>
            </a:fld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09668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796C85-7915-4F56-8837-858996F6537C}"/>
              </a:ext>
            </a:extLst>
          </p:cNvPr>
          <p:cNvCxnSpPr/>
          <p:nvPr userDrawn="1"/>
        </p:nvCxnSpPr>
        <p:spPr>
          <a:xfrm>
            <a:off x="478172" y="1047750"/>
            <a:ext cx="8209026" cy="0"/>
          </a:xfrm>
          <a:prstGeom prst="line">
            <a:avLst/>
          </a:prstGeom>
          <a:ln w="28575">
            <a:solidFill>
              <a:srgbClr val="068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7113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November 15, 2018</a:t>
            </a:fld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09668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5110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3" y="-30479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cxnSpLocks noChangeAspect="1"/>
            </p:cNvCxnSpPr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Straight Connector 95"/>
          <p:cNvCxnSpPr/>
          <p:nvPr/>
        </p:nvCxnSpPr>
        <p:spPr>
          <a:xfrm>
            <a:off x="0" y="3810001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1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8" b="31579"/>
          <a:stretch/>
        </p:blipFill>
        <p:spPr>
          <a:xfrm>
            <a:off x="15244" y="-8483"/>
            <a:ext cx="9128757" cy="3742283"/>
          </a:xfrm>
          <a:prstGeom prst="rect">
            <a:avLst/>
          </a:prstGeom>
        </p:spPr>
      </p:pic>
      <p:sp>
        <p:nvSpPr>
          <p:cNvPr id="94" name="Rectangle 93"/>
          <p:cNvSpPr/>
          <p:nvPr/>
        </p:nvSpPr>
        <p:spPr>
          <a:xfrm>
            <a:off x="0" y="3729565"/>
            <a:ext cx="9144000" cy="248236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2117"/>
            <a:ext cx="9144000" cy="373168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73" y="4038601"/>
            <a:ext cx="8819834" cy="972153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4300" cap="small" spc="-30" baseline="0">
                <a:solidFill>
                  <a:srgbClr val="FFFFFF"/>
                </a:solidFill>
                <a:latin typeface="+mn-lt"/>
                <a:cs typeface="Microsoft Sans Serif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1" name="Text Placeholder 90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0" y="5257800"/>
            <a:ext cx="3733800" cy="880533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Presenters Name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5939D482-924D-4533-9149-4208CD04B6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1" y="6276066"/>
            <a:ext cx="1255641" cy="505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78587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99"/>
            <a:ext cx="9144000" cy="81153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743200" y="1701800"/>
            <a:ext cx="4191000" cy="4525963"/>
          </a:xfrm>
          <a:solidFill>
            <a:srgbClr val="FFFFFF">
              <a:alpha val="69804"/>
            </a:srgb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000" baseline="0">
                <a:solidFill>
                  <a:srgbClr val="FF0000"/>
                </a:solidFill>
              </a:defRPr>
            </a:lvl1pPr>
            <a:lvl2pPr marL="228600" indent="0" algn="r">
              <a:buFont typeface="Arial" panose="020B0604020202020204" pitchFamily="34" charset="0"/>
              <a:buNone/>
              <a:defRPr sz="2800" baseline="0">
                <a:solidFill>
                  <a:schemeClr val="accent4"/>
                </a:solidFill>
              </a:defRPr>
            </a:lvl2pPr>
            <a:lvl3pPr marL="457200" indent="0" algn="r">
              <a:buFont typeface="Arial" panose="020B0604020202020204" pitchFamily="34" charset="0"/>
              <a:buNone/>
              <a:defRPr sz="2600" baseline="0">
                <a:solidFill>
                  <a:schemeClr val="accent4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Role</a:t>
            </a:r>
          </a:p>
          <a:p>
            <a:pPr lvl="0"/>
            <a:r>
              <a:rPr lang="en-US" dirty="0"/>
              <a:t>Work Location</a:t>
            </a:r>
          </a:p>
          <a:p>
            <a:pPr lvl="0"/>
            <a:r>
              <a:rPr lang="en-US" dirty="0"/>
              <a:t>Icebreaker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743200" y="685800"/>
            <a:ext cx="4191000" cy="73866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0" lang="en-US" sz="4200" b="1" i="0" u="none" strike="noStrike" kern="1200" cap="small" spc="50" normalizeH="0" baseline="0" noProof="0" dirty="0">
                <a:ln w="13335" cmpd="sng">
                  <a:noFill/>
                  <a:prstDash val="solid"/>
                </a:ln>
                <a:solidFill>
                  <a:srgbClr val="001932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Introductions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2417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0" y="22098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0" y="46482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3695700" y="2311400"/>
            <a:ext cx="1752600" cy="19304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28600" indent="0">
              <a:buFontTx/>
              <a:buNone/>
              <a:defRPr/>
            </a:lvl2pPr>
            <a:lvl3pPr marL="457200" indent="0">
              <a:buFontTx/>
              <a:buNone/>
              <a:defRPr/>
            </a:lvl3pPr>
            <a:lvl4pPr marL="960120" indent="0">
              <a:buFontTx/>
              <a:buNone/>
              <a:defRPr/>
            </a:lvl4pPr>
            <a:lvl5pPr marL="1234440" indent="0">
              <a:buFontTx/>
              <a:buNone/>
              <a:defRPr/>
            </a:lvl5pPr>
          </a:lstStyle>
          <a:p>
            <a:pPr lvl="0"/>
            <a:r>
              <a:rPr lang="en-US" dirty="0"/>
              <a:t>Agenda Item 6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311400"/>
            <a:ext cx="1752600" cy="19304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28600" indent="0">
              <a:buFontTx/>
              <a:buNone/>
              <a:defRPr/>
            </a:lvl2pPr>
            <a:lvl3pPr marL="457200" indent="0">
              <a:buFontTx/>
              <a:buNone/>
              <a:defRPr/>
            </a:lvl3pPr>
            <a:lvl4pPr marL="960120" indent="0">
              <a:buFontTx/>
              <a:buNone/>
              <a:defRPr/>
            </a:lvl4pPr>
            <a:lvl5pPr marL="1234440" indent="0">
              <a:buFontTx/>
              <a:buNone/>
              <a:defRPr/>
            </a:lvl5pPr>
          </a:lstStyle>
          <a:p>
            <a:pPr lvl="0"/>
            <a:r>
              <a:rPr lang="en-US" dirty="0"/>
              <a:t>Agenda Item 6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4749800"/>
            <a:ext cx="1752600" cy="19304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28600" indent="0">
              <a:buFontTx/>
              <a:buNone/>
              <a:defRPr/>
            </a:lvl2pPr>
            <a:lvl3pPr marL="457200" indent="0">
              <a:buFontTx/>
              <a:buNone/>
              <a:defRPr/>
            </a:lvl3pPr>
            <a:lvl4pPr marL="960120" indent="0">
              <a:buFontTx/>
              <a:buNone/>
              <a:defRPr/>
            </a:lvl4pPr>
            <a:lvl5pPr marL="1234440" indent="0">
              <a:buFontTx/>
              <a:buNone/>
              <a:defRPr/>
            </a:lvl5pPr>
          </a:lstStyle>
          <a:p>
            <a:pPr lvl="0"/>
            <a:r>
              <a:rPr lang="en-US" dirty="0"/>
              <a:t>Agenda Item 4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3695700" y="4749800"/>
            <a:ext cx="1752600" cy="19304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28600" indent="0">
              <a:buFontTx/>
              <a:buNone/>
              <a:defRPr/>
            </a:lvl2pPr>
            <a:lvl3pPr marL="457200" indent="0">
              <a:buFontTx/>
              <a:buNone/>
              <a:defRPr/>
            </a:lvl3pPr>
            <a:lvl4pPr marL="960120" indent="0">
              <a:buFontTx/>
              <a:buNone/>
              <a:defRPr/>
            </a:lvl4pPr>
            <a:lvl5pPr marL="1234440" indent="0">
              <a:buFontTx/>
              <a:buNone/>
              <a:defRPr/>
            </a:lvl5pPr>
          </a:lstStyle>
          <a:p>
            <a:pPr lvl="0"/>
            <a:r>
              <a:rPr lang="en-US" dirty="0"/>
              <a:t>Agenda Item 5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6477000" y="4749800"/>
            <a:ext cx="1752600" cy="1930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  <a:lvl2pPr marL="228600" indent="0">
              <a:buFontTx/>
              <a:buNone/>
              <a:defRPr/>
            </a:lvl2pPr>
            <a:lvl3pPr marL="457200" indent="0">
              <a:buFontTx/>
              <a:buNone/>
              <a:defRPr/>
            </a:lvl3pPr>
            <a:lvl4pPr marL="960120" indent="0">
              <a:buFontTx/>
              <a:buNone/>
              <a:defRPr/>
            </a:lvl4pPr>
            <a:lvl5pPr marL="12344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Agenda Item 6</a:t>
            </a:r>
          </a:p>
          <a:p>
            <a:pPr lvl="0"/>
            <a:endParaRPr 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609600" y="1397000"/>
            <a:ext cx="2743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609600" y="279400"/>
            <a:ext cx="716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200" b="1" i="0" u="none" strike="noStrike" kern="1200" cap="small" spc="50" normalizeH="0" baseline="0" noProof="0" dirty="0">
                <a:ln w="13335" cmpd="sng">
                  <a:noFill/>
                  <a:prstDash val="solid"/>
                </a:ln>
                <a:solidFill>
                  <a:srgbClr val="001932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Agenda</a:t>
            </a:r>
            <a:endParaRPr lang="en-US" dirty="0"/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53A79BD2-460E-4059-84A6-39EB64B7DE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7000" y="2311400"/>
            <a:ext cx="1752600" cy="19304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28600" indent="0">
              <a:buFontTx/>
              <a:buNone/>
              <a:defRPr/>
            </a:lvl2pPr>
            <a:lvl3pPr marL="457200" indent="0">
              <a:buFontTx/>
              <a:buNone/>
              <a:defRPr/>
            </a:lvl3pPr>
            <a:lvl4pPr marL="960120" indent="0">
              <a:buFontTx/>
              <a:buNone/>
              <a:defRPr/>
            </a:lvl4pPr>
            <a:lvl5pPr marL="1234440" indent="0">
              <a:buFontTx/>
              <a:buNone/>
              <a:defRPr/>
            </a:lvl5pPr>
          </a:lstStyle>
          <a:p>
            <a:pPr lvl="0"/>
            <a:r>
              <a:rPr lang="en-US" dirty="0"/>
              <a:t>Agenda Item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5073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2413000"/>
            <a:ext cx="8229600" cy="37592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aseline="0"/>
            </a:lvl1pPr>
          </a:lstStyle>
          <a:p>
            <a:pPr lvl="0"/>
            <a:r>
              <a:rPr lang="en-US" dirty="0"/>
              <a:t>Objective 1</a:t>
            </a:r>
          </a:p>
          <a:p>
            <a:pPr lvl="0"/>
            <a:r>
              <a:rPr lang="en-US" dirty="0"/>
              <a:t>Objective 2</a:t>
            </a:r>
          </a:p>
          <a:p>
            <a:pPr lvl="0"/>
            <a:r>
              <a:rPr lang="en-US" dirty="0"/>
              <a:t>Objective 3</a:t>
            </a:r>
          </a:p>
          <a:p>
            <a:pPr lvl="0"/>
            <a:r>
              <a:rPr lang="en-US" dirty="0"/>
              <a:t>Objective 4	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600" y="1397000"/>
            <a:ext cx="2743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457200" y="279400"/>
            <a:ext cx="777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200" b="1" i="0" u="none" strike="noStrike" kern="1200" cap="small" spc="50" normalizeH="0" baseline="0" noProof="0" dirty="0">
                <a:ln w="13335" cmpd="sng">
                  <a:noFill/>
                  <a:prstDash val="solid"/>
                </a:ln>
                <a:solidFill>
                  <a:srgbClr val="001932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Example Agenda Topics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88960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" b="322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13" name="Rectangle 112"/>
          <p:cNvSpPr/>
          <p:nvPr/>
        </p:nvSpPr>
        <p:spPr>
          <a:xfrm>
            <a:off x="0" y="1866900"/>
            <a:ext cx="7239001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1866900"/>
            <a:ext cx="7239001" cy="1562896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274320" anchor="b">
            <a:normAutofit/>
          </a:bodyPr>
          <a:lstStyle>
            <a:lvl1pPr algn="l">
              <a:defRPr sz="4000" b="0" cap="small" spc="40" baseline="0">
                <a:ln w="13335" cmpd="sng">
                  <a:noFill/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3428999"/>
            <a:ext cx="7239001" cy="1562100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274320"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816662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ue Transpa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" b="12226"/>
          <a:stretch/>
        </p:blipFill>
        <p:spPr>
          <a:xfrm>
            <a:off x="-4877" y="0"/>
            <a:ext cx="9372600" cy="6858000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83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change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0" y="0"/>
            <a:ext cx="3657600" cy="1828800"/>
          </a:xfrm>
          <a:solidFill>
            <a:srgbClr val="003D78">
              <a:alpha val="70000"/>
            </a:srgbClr>
          </a:solidFill>
        </p:spPr>
        <p:txBody>
          <a:bodyPr lIns="457200" rIns="45720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Slide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5486400" y="1803400"/>
            <a:ext cx="3657600" cy="5054600"/>
          </a:xfrm>
          <a:solidFill>
            <a:srgbClr val="003D78">
              <a:alpha val="70000"/>
            </a:srgbClr>
          </a:solidFill>
        </p:spPr>
        <p:txBody>
          <a:bodyPr lIns="457200" rIns="457200"/>
          <a:lstStyle>
            <a:lvl1pPr algn="r">
              <a:defRPr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bg1"/>
                </a:solidFill>
              </a:defRPr>
            </a:lvl3pPr>
            <a:lvl4pPr algn="r">
              <a:defRPr baseline="0">
                <a:solidFill>
                  <a:schemeClr val="bg1"/>
                </a:solidFill>
              </a:defRPr>
            </a:lvl4pPr>
            <a:lvl5pPr algn="r"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4556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A8581-73BB-4065-85EE-C07D848ECFE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874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" b="12226"/>
          <a:stretch/>
        </p:blipFill>
        <p:spPr>
          <a:xfrm>
            <a:off x="-4877" y="0"/>
            <a:ext cx="9372600" cy="6858000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486400" cy="6883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change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486400" y="0"/>
            <a:ext cx="3657600" cy="1828800"/>
          </a:xfrm>
          <a:solidFill>
            <a:srgbClr val="003D78"/>
          </a:solidFill>
        </p:spPr>
        <p:txBody>
          <a:bodyPr lIns="457200" rIns="45720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Slide Title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5"/>
          </p:nvPr>
        </p:nvSpPr>
        <p:spPr>
          <a:xfrm>
            <a:off x="5486400" y="1803400"/>
            <a:ext cx="3657600" cy="5054600"/>
          </a:xfrm>
          <a:solidFill>
            <a:srgbClr val="003D78"/>
          </a:solidFill>
        </p:spPr>
        <p:txBody>
          <a:bodyPr lIns="457200" rIns="457200"/>
          <a:lstStyle>
            <a:lvl1pPr algn="r">
              <a:defRPr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bg1"/>
                </a:solidFill>
              </a:defRPr>
            </a:lvl3pPr>
            <a:lvl4pPr algn="r">
              <a:defRPr baseline="0">
                <a:solidFill>
                  <a:schemeClr val="bg1"/>
                </a:solidFill>
              </a:defRPr>
            </a:lvl4pPr>
            <a:lvl5pPr algn="r"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898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Blue Transpa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" b="12226"/>
          <a:stretch/>
        </p:blipFill>
        <p:spPr>
          <a:xfrm>
            <a:off x="-4877" y="0"/>
            <a:ext cx="9372600" cy="6858000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8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257" y="0"/>
            <a:ext cx="3657600" cy="1828800"/>
          </a:xfrm>
          <a:solidFill>
            <a:srgbClr val="003D78">
              <a:alpha val="70000"/>
            </a:srgbClr>
          </a:solidFill>
        </p:spPr>
        <p:txBody>
          <a:bodyPr lIns="457200" rIns="45720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Slide Title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5"/>
          </p:nvPr>
        </p:nvSpPr>
        <p:spPr>
          <a:xfrm>
            <a:off x="0" y="1826381"/>
            <a:ext cx="3657600" cy="5054600"/>
          </a:xfrm>
          <a:solidFill>
            <a:srgbClr val="003D78">
              <a:alpha val="70000"/>
            </a:srgbClr>
          </a:solidFill>
        </p:spPr>
        <p:txBody>
          <a:bodyPr lIns="457200" rIns="457200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 baseline="0">
                <a:solidFill>
                  <a:schemeClr val="bg1"/>
                </a:solidFill>
              </a:defRPr>
            </a:lvl4pPr>
            <a:lvl5pPr algn="l"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18195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Blue Transpa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" b="12226"/>
          <a:stretch/>
        </p:blipFill>
        <p:spPr>
          <a:xfrm>
            <a:off x="-4877" y="0"/>
            <a:ext cx="9372600" cy="6858000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657600" y="4011"/>
            <a:ext cx="5486400" cy="688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257" y="0"/>
            <a:ext cx="3657600" cy="1828800"/>
          </a:xfrm>
          <a:solidFill>
            <a:srgbClr val="003D78"/>
          </a:solidFill>
        </p:spPr>
        <p:txBody>
          <a:bodyPr lIns="457200" rIns="45720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Slide Title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5"/>
          </p:nvPr>
        </p:nvSpPr>
        <p:spPr>
          <a:xfrm>
            <a:off x="0" y="1826381"/>
            <a:ext cx="3657600" cy="5054600"/>
          </a:xfrm>
          <a:solidFill>
            <a:srgbClr val="003D78"/>
          </a:solidFill>
        </p:spPr>
        <p:txBody>
          <a:bodyPr lIns="457200" rIns="457200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 baseline="0">
                <a:solidFill>
                  <a:schemeClr val="bg1"/>
                </a:solidFill>
              </a:defRPr>
            </a:lvl4pPr>
            <a:lvl5pPr algn="l"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6100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" r="33657"/>
          <a:stretch/>
        </p:blipFill>
        <p:spPr>
          <a:xfrm>
            <a:off x="4544290" y="2309"/>
            <a:ext cx="459971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685800"/>
            <a:ext cx="4038600" cy="1143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32037"/>
            <a:ext cx="4038600" cy="45259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000" baseline="0">
                <a:solidFill>
                  <a:schemeClr val="accent4"/>
                </a:solidFill>
              </a:defRPr>
            </a:lvl1pPr>
            <a:lvl2pPr marL="228600" indent="0">
              <a:buFont typeface="Arial" panose="020B0604020202020204" pitchFamily="34" charset="0"/>
              <a:buNone/>
              <a:defRPr sz="2800" baseline="0">
                <a:solidFill>
                  <a:schemeClr val="accent4"/>
                </a:solidFill>
              </a:defRPr>
            </a:lvl2pPr>
            <a:lvl3pPr marL="457200" indent="0">
              <a:buFont typeface="Arial" panose="020B0604020202020204" pitchFamily="34" charset="0"/>
              <a:buNone/>
              <a:defRPr sz="2600" baseline="0">
                <a:solidFill>
                  <a:schemeClr val="accent4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3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fld id="{0EBC8B1B-31E5-4BEE-8F7E-D68B475E2C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change picture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33400" y="2006600"/>
            <a:ext cx="2743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663315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6" r="13236"/>
          <a:stretch/>
        </p:blipFill>
        <p:spPr>
          <a:xfrm>
            <a:off x="1" y="0"/>
            <a:ext cx="457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8200" y="685800"/>
            <a:ext cx="4038600" cy="1143000"/>
          </a:xfr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0258" y="2209800"/>
            <a:ext cx="4038600" cy="4525963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3000" baseline="0">
                <a:solidFill>
                  <a:schemeClr val="accent4"/>
                </a:solidFill>
              </a:defRPr>
            </a:lvl1pPr>
            <a:lvl2pPr marL="228600" indent="0" algn="r">
              <a:buFont typeface="Arial" panose="020B0604020202020204" pitchFamily="34" charset="0"/>
              <a:buNone/>
              <a:defRPr sz="2800" baseline="0">
                <a:solidFill>
                  <a:schemeClr val="accent4"/>
                </a:solidFill>
              </a:defRPr>
            </a:lvl2pPr>
            <a:lvl3pPr marL="457200" indent="0" algn="r">
              <a:buFont typeface="Arial" panose="020B0604020202020204" pitchFamily="34" charset="0"/>
              <a:buNone/>
              <a:defRPr sz="2600" baseline="0">
                <a:solidFill>
                  <a:schemeClr val="accent4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4011"/>
            <a:ext cx="457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change picture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943600" y="1905000"/>
            <a:ext cx="2743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371537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mal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7" r="52486"/>
          <a:stretch/>
        </p:blipFill>
        <p:spPr>
          <a:xfrm>
            <a:off x="0" y="0"/>
            <a:ext cx="1752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274639"/>
            <a:ext cx="6858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981200" y="1498600"/>
            <a:ext cx="2743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828800" y="1600200"/>
            <a:ext cx="6858000" cy="4978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8288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change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210019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item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3659" y="4343400"/>
            <a:ext cx="2057400" cy="1117600"/>
          </a:xfrm>
          <a:noFill/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ClipArt Placeholder 5"/>
          <p:cNvSpPr>
            <a:spLocks noGrp="1"/>
          </p:cNvSpPr>
          <p:nvPr>
            <p:ph type="clipArt" sz="quarter" idx="13"/>
          </p:nvPr>
        </p:nvSpPr>
        <p:spPr>
          <a:xfrm>
            <a:off x="2209800" y="381000"/>
            <a:ext cx="1143000" cy="1422400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10" name="ClipArt Placeholder 5"/>
          <p:cNvSpPr>
            <a:spLocks noGrp="1"/>
          </p:cNvSpPr>
          <p:nvPr>
            <p:ph type="clipArt" sz="quarter" idx="14"/>
          </p:nvPr>
        </p:nvSpPr>
        <p:spPr>
          <a:xfrm>
            <a:off x="2209800" y="2717800"/>
            <a:ext cx="1143000" cy="1422400"/>
          </a:xfrm>
        </p:spPr>
        <p:txBody>
          <a:bodyPr/>
          <a:lstStyle/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2" name="ClipArt Placeholder 5"/>
          <p:cNvSpPr>
            <a:spLocks noGrp="1"/>
          </p:cNvSpPr>
          <p:nvPr>
            <p:ph type="clipArt" sz="quarter" idx="15"/>
          </p:nvPr>
        </p:nvSpPr>
        <p:spPr>
          <a:xfrm>
            <a:off x="2209800" y="5054600"/>
            <a:ext cx="1143000" cy="1422400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581400" y="2717800"/>
            <a:ext cx="5410200" cy="14224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96012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81400" y="381000"/>
            <a:ext cx="5410200" cy="14224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96012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3581400" y="5054600"/>
            <a:ext cx="5410200" cy="14224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96012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Right Triangle 15"/>
          <p:cNvSpPr/>
          <p:nvPr userDrawn="1"/>
        </p:nvSpPr>
        <p:spPr>
          <a:xfrm rot="10800000">
            <a:off x="0" y="0"/>
            <a:ext cx="1828800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02031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3 item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1921359" y="2908300"/>
            <a:ext cx="5892800" cy="838200"/>
          </a:xfrm>
          <a:noFill/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ClipArt Placeholder 5"/>
          <p:cNvSpPr>
            <a:spLocks noGrp="1"/>
          </p:cNvSpPr>
          <p:nvPr>
            <p:ph type="clipArt" sz="quarter" idx="13"/>
          </p:nvPr>
        </p:nvSpPr>
        <p:spPr>
          <a:xfrm>
            <a:off x="2209800" y="381000"/>
            <a:ext cx="1143000" cy="1422400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10" name="ClipArt Placeholder 5"/>
          <p:cNvSpPr>
            <a:spLocks noGrp="1"/>
          </p:cNvSpPr>
          <p:nvPr>
            <p:ph type="clipArt" sz="quarter" idx="14"/>
          </p:nvPr>
        </p:nvSpPr>
        <p:spPr>
          <a:xfrm>
            <a:off x="2209800" y="2717800"/>
            <a:ext cx="1143000" cy="1422400"/>
          </a:xfrm>
        </p:spPr>
        <p:txBody>
          <a:bodyPr/>
          <a:lstStyle/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2" name="ClipArt Placeholder 5"/>
          <p:cNvSpPr>
            <a:spLocks noGrp="1"/>
          </p:cNvSpPr>
          <p:nvPr>
            <p:ph type="clipArt" sz="quarter" idx="15"/>
          </p:nvPr>
        </p:nvSpPr>
        <p:spPr>
          <a:xfrm>
            <a:off x="2209800" y="5054600"/>
            <a:ext cx="1143000" cy="1422400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581400" y="2717800"/>
            <a:ext cx="5410200" cy="14224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96012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81400" y="381000"/>
            <a:ext cx="5410200" cy="14224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96012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3581400" y="5054600"/>
            <a:ext cx="5410200" cy="14224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96012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00173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ite in your hand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0" r="2402" b="36147"/>
          <a:stretch/>
        </p:blipFill>
        <p:spPr>
          <a:xfrm>
            <a:off x="-10026" y="1"/>
            <a:ext cx="9154026" cy="22298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09800"/>
            <a:ext cx="8229600" cy="1143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429000"/>
            <a:ext cx="8305800" cy="3429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slide text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2209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change picture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3327400"/>
            <a:ext cx="2743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685277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6236" b="11533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584200"/>
            <a:ext cx="4191000" cy="1143000"/>
          </a:xfrm>
          <a:solidFill>
            <a:srgbClr val="FFFFFF">
              <a:alpha val="69804"/>
            </a:srgbClr>
          </a:solidFill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Table 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701800"/>
            <a:ext cx="4191000" cy="4525963"/>
          </a:xfrm>
          <a:solidFill>
            <a:srgbClr val="FFFFFF">
              <a:alpha val="69804"/>
            </a:srgbClr>
          </a:solidFill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3000" baseline="0">
                <a:solidFill>
                  <a:schemeClr val="accent4"/>
                </a:solidFill>
              </a:defRPr>
            </a:lvl1pPr>
            <a:lvl2pPr marL="228600" indent="0" algn="r">
              <a:buFont typeface="Arial" panose="020B0604020202020204" pitchFamily="34" charset="0"/>
              <a:buNone/>
              <a:defRPr sz="2800" baseline="0">
                <a:solidFill>
                  <a:schemeClr val="accent4"/>
                </a:solidFill>
              </a:defRPr>
            </a:lvl2pPr>
            <a:lvl3pPr marL="457200" indent="0" algn="r">
              <a:buFont typeface="Arial" panose="020B0604020202020204" pitchFamily="34" charset="0"/>
              <a:buNone/>
              <a:defRPr sz="2600" baseline="0">
                <a:solidFill>
                  <a:schemeClr val="accent4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439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93FC3DB-8D2E-4F11-83D1-791468734440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98660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0258" y="1498600"/>
            <a:ext cx="4038600" cy="5237163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3000" baseline="0">
                <a:solidFill>
                  <a:schemeClr val="accent4"/>
                </a:solidFill>
              </a:defRPr>
            </a:lvl1pPr>
            <a:lvl2pPr marL="228600" indent="0" algn="r">
              <a:buFont typeface="Arial" panose="020B0604020202020204" pitchFamily="34" charset="0"/>
              <a:buNone/>
              <a:defRPr sz="2800" baseline="0">
                <a:solidFill>
                  <a:schemeClr val="accent4"/>
                </a:solidFill>
              </a:defRPr>
            </a:lvl2pPr>
            <a:lvl3pPr marL="457200" indent="0" algn="r">
              <a:buFont typeface="Arial" panose="020B0604020202020204" pitchFamily="34" charset="0"/>
              <a:buNone/>
              <a:defRPr sz="2600" baseline="0">
                <a:solidFill>
                  <a:schemeClr val="accent4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4011"/>
            <a:ext cx="457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019800" y="1377431"/>
            <a:ext cx="2743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6" r="22363"/>
          <a:stretch/>
        </p:blipFill>
        <p:spPr>
          <a:xfrm>
            <a:off x="1" y="0"/>
            <a:ext cx="4572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648200" y="274639"/>
            <a:ext cx="40386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Partner Activity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06206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2"/>
            <a:ext cx="4040188" cy="97948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3200" b="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90800"/>
            <a:ext cx="4040188" cy="3535363"/>
          </a:xfr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4648200" y="2590800"/>
            <a:ext cx="4040188" cy="3535363"/>
          </a:xfr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646612" y="1535112"/>
            <a:ext cx="4040188" cy="97948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3200" b="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484354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85800"/>
            <a:ext cx="2743200" cy="558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33600" y="0"/>
            <a:ext cx="0" cy="72898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4851400"/>
            <a:ext cx="2438400" cy="1143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Title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-76200" y="3683711"/>
            <a:ext cx="2667000" cy="1117600"/>
          </a:xfr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>
            <a:noAutofit/>
          </a:bodyPr>
          <a:lstStyle>
            <a:lvl1pPr marL="0" indent="0">
              <a:buNone/>
              <a:defRPr sz="4000" b="1" cap="small" baseline="0"/>
            </a:lvl1pPr>
            <a:lvl2pPr marL="228600" indent="0">
              <a:buNone/>
              <a:defRPr sz="4000" b="1"/>
            </a:lvl2pPr>
            <a:lvl3pPr marL="457200" indent="0">
              <a:buNone/>
              <a:defRPr sz="4000"/>
            </a:lvl3pPr>
            <a:lvl4pPr marL="960120" indent="0">
              <a:buNone/>
              <a:defRPr sz="4000"/>
            </a:lvl4pPr>
            <a:lvl5pPr marL="1234440" indent="0">
              <a:buNone/>
              <a:defRPr sz="4000"/>
            </a:lvl5pPr>
          </a:lstStyle>
          <a:p>
            <a:pPr lvl="0"/>
            <a:r>
              <a:rPr lang="en-US" dirty="0"/>
              <a:t>Title 1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743200" y="0"/>
            <a:ext cx="6400800" cy="685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2743200" y="0"/>
            <a:ext cx="6400800" cy="685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5029200" y="482600"/>
            <a:ext cx="1752600" cy="1625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400"/>
            </a:lvl2pPr>
            <a:lvl3pPr marL="457200" indent="0">
              <a:buNone/>
              <a:defRPr sz="2400"/>
            </a:lvl3pPr>
            <a:lvl4pPr marL="960120" indent="0">
              <a:buNone/>
              <a:defRPr sz="2400"/>
            </a:lvl4pPr>
            <a:lvl5pPr marL="1234440" indent="0"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5067300" y="4851400"/>
            <a:ext cx="1752600" cy="1625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400"/>
            </a:lvl2pPr>
            <a:lvl3pPr marL="457200" indent="0">
              <a:buNone/>
              <a:defRPr sz="2400"/>
            </a:lvl3pPr>
            <a:lvl4pPr marL="960120" indent="0">
              <a:buNone/>
              <a:defRPr sz="2400"/>
            </a:lvl4pPr>
            <a:lvl5pPr marL="1234440" indent="0"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7162800" y="2616200"/>
            <a:ext cx="1752600" cy="1625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400"/>
            </a:lvl2pPr>
            <a:lvl3pPr marL="457200" indent="0">
              <a:buNone/>
              <a:defRPr sz="2400"/>
            </a:lvl3pPr>
            <a:lvl4pPr marL="960120" indent="0">
              <a:buNone/>
              <a:defRPr sz="2400"/>
            </a:lvl4pPr>
            <a:lvl5pPr marL="1234440" indent="0"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971800" y="2413000"/>
            <a:ext cx="1752600" cy="1625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400"/>
            </a:lvl2pPr>
            <a:lvl3pPr marL="457200" indent="0">
              <a:buNone/>
              <a:defRPr sz="2400"/>
            </a:lvl3pPr>
            <a:lvl4pPr marL="960120" indent="0">
              <a:buNone/>
              <a:defRPr sz="2400"/>
            </a:lvl4pPr>
            <a:lvl5pPr marL="1234440" indent="0"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87994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895600" y="0"/>
            <a:ext cx="3200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0" y="279400"/>
            <a:ext cx="2667000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400800" y="279400"/>
            <a:ext cx="2438400" cy="1117600"/>
          </a:xfrm>
        </p:spPr>
        <p:txBody>
          <a:bodyPr anchor="b">
            <a:noAutofit/>
          </a:bodyPr>
          <a:lstStyle>
            <a:lvl1pPr marL="0" indent="0" algn="l">
              <a:buNone/>
              <a:defRPr sz="4000" b="1" cap="small" baseline="0"/>
            </a:lvl1pPr>
            <a:lvl2pPr marL="228600" indent="0">
              <a:buNone/>
              <a:defRPr sz="4400"/>
            </a:lvl2pPr>
            <a:lvl3pPr marL="457200" indent="0">
              <a:buNone/>
              <a:defRPr sz="4400"/>
            </a:lvl3pPr>
            <a:lvl4pPr marL="960120" indent="0">
              <a:buNone/>
              <a:defRPr sz="4400"/>
            </a:lvl4pPr>
            <a:lvl5pPr marL="1234440" indent="0">
              <a:buNone/>
              <a:defRPr sz="4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279400"/>
            <a:ext cx="2438400" cy="1117600"/>
          </a:xfrm>
        </p:spPr>
        <p:txBody>
          <a:bodyPr anchor="b">
            <a:noAutofit/>
          </a:bodyPr>
          <a:lstStyle>
            <a:lvl1pPr marL="0" indent="0" algn="l">
              <a:buNone/>
              <a:defRPr sz="4000" b="1" cap="small" baseline="0"/>
            </a:lvl1pPr>
            <a:lvl2pPr marL="228600" indent="0">
              <a:buNone/>
              <a:defRPr sz="4400"/>
            </a:lvl2pPr>
            <a:lvl3pPr marL="457200" indent="0">
              <a:buNone/>
              <a:defRPr sz="4400"/>
            </a:lvl3pPr>
            <a:lvl4pPr marL="960120" indent="0">
              <a:buNone/>
              <a:defRPr sz="4400"/>
            </a:lvl4pPr>
            <a:lvl5pPr marL="1234440" indent="0">
              <a:buNone/>
              <a:defRPr sz="4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162300" y="1600200"/>
            <a:ext cx="2667000" cy="508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324600" y="1600200"/>
            <a:ext cx="2667000" cy="508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52400" y="1600200"/>
            <a:ext cx="2667000" cy="508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37820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Next bullet</a:t>
            </a:r>
          </a:p>
          <a:p>
            <a:pPr lvl="2"/>
            <a:r>
              <a:rPr lang="en-US" dirty="0"/>
              <a:t>Don’t use so many bullets but if you have to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600" y="1397000"/>
            <a:ext cx="2743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667537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b="16322"/>
          <a:stretch/>
        </p:blipFill>
        <p:spPr>
          <a:xfrm>
            <a:off x="0" y="-4619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9144000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anchor="b"/>
          <a:lstStyle>
            <a:lvl1pPr marL="0" indent="0" algn="l">
              <a:buNone/>
              <a:defRPr baseline="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 add the picture here click add picture from insert and then right click the picture and move backwards. Add text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108200"/>
            <a:ext cx="2286000" cy="1143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067906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_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b="1632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9144000" cy="6858000"/>
          </a:xfrm>
          <a:prstGeom prst="rtTriangle">
            <a:avLst/>
          </a:prstGeom>
          <a:solidFill>
            <a:srgbClr val="003D78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anchor="b"/>
          <a:lstStyle>
            <a:lvl1pPr marL="0" indent="0" algn="l">
              <a:buNone/>
              <a:defRPr baseline="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 add the picture here click add picture from insert and then right click the picture and move backwards. Add text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108200"/>
            <a:ext cx="2362200" cy="1143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50195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4 mo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" b="322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13" name="Rectangle 112"/>
          <p:cNvSpPr/>
          <p:nvPr/>
        </p:nvSpPr>
        <p:spPr>
          <a:xfrm>
            <a:off x="-1" y="990600"/>
            <a:ext cx="9144001" cy="4876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990600"/>
            <a:ext cx="3352800" cy="4876800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anchor="ctr">
            <a:normAutofit/>
          </a:bodyPr>
          <a:lstStyle>
            <a:lvl1pPr algn="l">
              <a:defRPr sz="4000" b="0" cap="small" spc="40" baseline="0">
                <a:ln w="13335" cmpd="sng">
                  <a:noFill/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1313" y="990600"/>
            <a:ext cx="5792687" cy="4876800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tIns="548640">
            <a:normAutofit/>
          </a:bodyPr>
          <a:lstStyle>
            <a:lvl1pPr marL="0" indent="0" algn="l">
              <a:buNone/>
              <a:defRPr sz="22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style.</a:t>
            </a:r>
          </a:p>
          <a:p>
            <a:r>
              <a:rPr lang="en-US" dirty="0"/>
              <a:t>To change picture.  Got to insert picture, browse and find the picture you are looking for.  Then right click on the picture and send to the back.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373917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/Quote/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83"/>
          <a:stretch/>
        </p:blipFill>
        <p:spPr>
          <a:xfrm>
            <a:off x="0" y="-1"/>
            <a:ext cx="9448800" cy="685800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 rot="5400000">
            <a:off x="-1574800" y="685799"/>
            <a:ext cx="8636000" cy="5486400"/>
          </a:xfrm>
          <a:prstGeom prst="triangl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vert270" lIns="91440" tIns="91440" bIns="274320" anchor="ctr"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text. Insert a picture and move backwards.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154512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T_Break/Quote/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83"/>
          <a:stretch/>
        </p:blipFill>
        <p:spPr>
          <a:xfrm>
            <a:off x="0" y="-1"/>
            <a:ext cx="9448800" cy="685800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 rot="5400000">
            <a:off x="-1574800" y="685799"/>
            <a:ext cx="8636000" cy="5486400"/>
          </a:xfrm>
          <a:prstGeom prst="triangle">
            <a:avLst/>
          </a:prstGeom>
          <a:solidFill>
            <a:srgbClr val="003D78">
              <a:alpha val="85098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vert270" lIns="91440" tIns="91440" bIns="274320" anchor="ctr"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text. Insert a picture and move backwards.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962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53719F7-F334-428C-936E-792CDC36A27F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1457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/Quote/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1"/>
          <a:stretch/>
        </p:blipFill>
        <p:spPr>
          <a:xfrm>
            <a:off x="0" y="0"/>
            <a:ext cx="9067800" cy="6869545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778000" y="685800"/>
            <a:ext cx="9245600" cy="5486400"/>
          </a:xfrm>
          <a:prstGeom prst="triangl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vert" lIns="91440" tIns="91440" bIns="274320" anchor="ctr"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text. Insert a picture and move backwards.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96639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T_Break/Quote/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1"/>
          <a:stretch/>
        </p:blipFill>
        <p:spPr>
          <a:xfrm>
            <a:off x="0" y="0"/>
            <a:ext cx="9067800" cy="6869545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778000" y="685800"/>
            <a:ext cx="9245600" cy="5486400"/>
          </a:xfrm>
          <a:prstGeom prst="triangle">
            <a:avLst/>
          </a:prstGeom>
          <a:solidFill>
            <a:srgbClr val="003D78">
              <a:alpha val="85098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vert" lIns="91440" tIns="91440" bIns="274320" anchor="ctr"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text. Insert a picture and move backwards.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3642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39" b="2682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8100" y="0"/>
            <a:ext cx="92964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592761"/>
          </a:xfrm>
          <a:noFill/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“Add An Inspirational Quote Here” –S. Something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45310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09117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1105529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a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09600" y="1397000"/>
            <a:ext cx="2743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457200" y="1498600"/>
            <a:ext cx="822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2AEB6">
                    <a:lumMod val="1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Review learning objectives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2AEB6">
                    <a:lumMod val="1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177800"/>
            <a:ext cx="777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200" b="1" i="0" u="none" strike="noStrike" kern="1200" cap="small" spc="50" normalizeH="0" baseline="0" noProof="0" dirty="0">
                <a:ln w="13335" cmpd="sng">
                  <a:noFill/>
                  <a:prstDash val="solid"/>
                </a:ln>
                <a:solidFill>
                  <a:srgbClr val="001932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Wrap up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156697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3" y="-30479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cxnSpLocks noChangeAspect="1"/>
            </p:cNvCxnSpPr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Straight Connector 95"/>
          <p:cNvCxnSpPr/>
          <p:nvPr/>
        </p:nvCxnSpPr>
        <p:spPr>
          <a:xfrm>
            <a:off x="0" y="3810001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1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8" b="31579"/>
          <a:stretch/>
        </p:blipFill>
        <p:spPr>
          <a:xfrm>
            <a:off x="15244" y="-8483"/>
            <a:ext cx="9128757" cy="3742283"/>
          </a:xfrm>
          <a:prstGeom prst="rect">
            <a:avLst/>
          </a:prstGeom>
        </p:spPr>
      </p:pic>
      <p:sp>
        <p:nvSpPr>
          <p:cNvPr id="94" name="Rectangle 93"/>
          <p:cNvSpPr/>
          <p:nvPr/>
        </p:nvSpPr>
        <p:spPr>
          <a:xfrm>
            <a:off x="0" y="3729565"/>
            <a:ext cx="9144000" cy="248236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2117"/>
            <a:ext cx="9144000" cy="373168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73" y="4038601"/>
            <a:ext cx="8819834" cy="972153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4300" cap="small" spc="-30" baseline="0">
                <a:solidFill>
                  <a:srgbClr val="FFFFFF"/>
                </a:solidFill>
                <a:latin typeface="+mn-lt"/>
                <a:cs typeface="Microsoft Sans Serif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1" name="Text Placeholder 90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0" y="5257800"/>
            <a:ext cx="3733800" cy="880533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Presenters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456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99"/>
            <a:ext cx="9144000" cy="81153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743200" y="1701800"/>
            <a:ext cx="4191000" cy="4525963"/>
          </a:xfrm>
          <a:solidFill>
            <a:srgbClr val="FFFFFF">
              <a:alpha val="69804"/>
            </a:srgb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000" baseline="0">
                <a:solidFill>
                  <a:schemeClr val="accent4"/>
                </a:solidFill>
              </a:defRPr>
            </a:lvl1pPr>
            <a:lvl2pPr marL="228600" indent="0" algn="r">
              <a:buFont typeface="Arial" panose="020B0604020202020204" pitchFamily="34" charset="0"/>
              <a:buNone/>
              <a:defRPr sz="2800" baseline="0">
                <a:solidFill>
                  <a:schemeClr val="accent4"/>
                </a:solidFill>
              </a:defRPr>
            </a:lvl2pPr>
            <a:lvl3pPr marL="457200" indent="0" algn="r">
              <a:buFont typeface="Arial" panose="020B0604020202020204" pitchFamily="34" charset="0"/>
              <a:buNone/>
              <a:defRPr sz="2600" baseline="0">
                <a:solidFill>
                  <a:schemeClr val="accent4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Role</a:t>
            </a:r>
          </a:p>
          <a:p>
            <a:pPr lvl="0"/>
            <a:r>
              <a:rPr lang="en-US" dirty="0"/>
              <a:t>Work Location</a:t>
            </a:r>
          </a:p>
          <a:p>
            <a:pPr lvl="0"/>
            <a:r>
              <a:rPr lang="en-US" dirty="0"/>
              <a:t>Icebreaker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743200" y="685800"/>
            <a:ext cx="4191000" cy="73866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0" lang="en-US" sz="4200" b="1" i="0" u="none" strike="noStrike" kern="1200" cap="small" spc="50" normalizeH="0" baseline="0" noProof="0" dirty="0">
                <a:ln w="13335" cmpd="sng">
                  <a:noFill/>
                  <a:prstDash val="solid"/>
                </a:ln>
                <a:solidFill>
                  <a:srgbClr val="001932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Introductions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161827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0" y="22098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0" y="46482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0" y="2311400"/>
            <a:ext cx="1752600" cy="19304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28600" indent="0">
              <a:buFontTx/>
              <a:buNone/>
              <a:defRPr/>
            </a:lvl2pPr>
            <a:lvl3pPr marL="457200" indent="0">
              <a:buFontTx/>
              <a:buNone/>
              <a:defRPr/>
            </a:lvl3pPr>
            <a:lvl4pPr marL="960120" indent="0">
              <a:buFontTx/>
              <a:buNone/>
              <a:defRPr/>
            </a:lvl4pPr>
            <a:lvl5pPr marL="1234440" indent="0">
              <a:buFontTx/>
              <a:buNone/>
              <a:defRPr/>
            </a:lvl5pPr>
          </a:lstStyle>
          <a:p>
            <a:pPr lvl="0"/>
            <a:r>
              <a:rPr lang="en-US" dirty="0"/>
              <a:t>Agenda Item 3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3695700" y="2311400"/>
            <a:ext cx="1752600" cy="19304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28600" indent="0">
              <a:buFontTx/>
              <a:buNone/>
              <a:defRPr/>
            </a:lvl2pPr>
            <a:lvl3pPr marL="457200" indent="0">
              <a:buFontTx/>
              <a:buNone/>
              <a:defRPr/>
            </a:lvl3pPr>
            <a:lvl4pPr marL="960120" indent="0">
              <a:buFontTx/>
              <a:buNone/>
              <a:defRPr/>
            </a:lvl4pPr>
            <a:lvl5pPr marL="1234440" indent="0">
              <a:buFontTx/>
              <a:buNone/>
              <a:defRPr/>
            </a:lvl5pPr>
          </a:lstStyle>
          <a:p>
            <a:pPr lvl="0"/>
            <a:r>
              <a:rPr lang="en-US" dirty="0"/>
              <a:t>Agenda Item 2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311400"/>
            <a:ext cx="1752600" cy="19304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28600" indent="0">
              <a:buFontTx/>
              <a:buNone/>
              <a:defRPr/>
            </a:lvl2pPr>
            <a:lvl3pPr marL="457200" indent="0">
              <a:buFontTx/>
              <a:buNone/>
              <a:defRPr/>
            </a:lvl3pPr>
            <a:lvl4pPr marL="960120" indent="0">
              <a:buFontTx/>
              <a:buNone/>
              <a:defRPr/>
            </a:lvl4pPr>
            <a:lvl5pPr marL="1234440" indent="0">
              <a:buFontTx/>
              <a:buNone/>
              <a:defRPr/>
            </a:lvl5pPr>
          </a:lstStyle>
          <a:p>
            <a:pPr lvl="0"/>
            <a:r>
              <a:rPr lang="en-US" dirty="0"/>
              <a:t>Agenda Item 1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4749800"/>
            <a:ext cx="1752600" cy="19304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28600" indent="0">
              <a:buFontTx/>
              <a:buNone/>
              <a:defRPr/>
            </a:lvl2pPr>
            <a:lvl3pPr marL="457200" indent="0">
              <a:buFontTx/>
              <a:buNone/>
              <a:defRPr/>
            </a:lvl3pPr>
            <a:lvl4pPr marL="960120" indent="0">
              <a:buFontTx/>
              <a:buNone/>
              <a:defRPr/>
            </a:lvl4pPr>
            <a:lvl5pPr marL="1234440" indent="0">
              <a:buFontTx/>
              <a:buNone/>
              <a:defRPr/>
            </a:lvl5pPr>
          </a:lstStyle>
          <a:p>
            <a:pPr lvl="0"/>
            <a:r>
              <a:rPr lang="en-US" dirty="0"/>
              <a:t>Agenda Item 4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3695700" y="4749800"/>
            <a:ext cx="1752600" cy="19304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28600" indent="0">
              <a:buFontTx/>
              <a:buNone/>
              <a:defRPr/>
            </a:lvl2pPr>
            <a:lvl3pPr marL="457200" indent="0">
              <a:buFontTx/>
              <a:buNone/>
              <a:defRPr/>
            </a:lvl3pPr>
            <a:lvl4pPr marL="960120" indent="0">
              <a:buFontTx/>
              <a:buNone/>
              <a:defRPr/>
            </a:lvl4pPr>
            <a:lvl5pPr marL="1234440" indent="0">
              <a:buFontTx/>
              <a:buNone/>
              <a:defRPr/>
            </a:lvl5pPr>
          </a:lstStyle>
          <a:p>
            <a:pPr lvl="0"/>
            <a:r>
              <a:rPr lang="en-US" dirty="0"/>
              <a:t>Agenda Item 5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6477000" y="4749800"/>
            <a:ext cx="1752600" cy="19304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28600" indent="0">
              <a:buFontTx/>
              <a:buNone/>
              <a:defRPr/>
            </a:lvl2pPr>
            <a:lvl3pPr marL="457200" indent="0">
              <a:buFontTx/>
              <a:buNone/>
              <a:defRPr/>
            </a:lvl3pPr>
            <a:lvl4pPr marL="960120" indent="0">
              <a:buFontTx/>
              <a:buNone/>
              <a:defRPr/>
            </a:lvl4pPr>
            <a:lvl5pPr marL="1234440" indent="0">
              <a:buFontTx/>
              <a:buNone/>
              <a:defRPr/>
            </a:lvl5pPr>
          </a:lstStyle>
          <a:p>
            <a:pPr lvl="0"/>
            <a:r>
              <a:rPr lang="en-US" dirty="0"/>
              <a:t>Agenda Item 6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609600" y="1397000"/>
            <a:ext cx="2743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609600" y="279400"/>
            <a:ext cx="716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200" b="1" i="0" u="none" strike="noStrike" kern="1200" cap="small" spc="50" normalizeH="0" baseline="0" noProof="0" dirty="0">
                <a:ln w="13335" cmpd="sng">
                  <a:noFill/>
                  <a:prstDash val="solid"/>
                </a:ln>
                <a:solidFill>
                  <a:srgbClr val="001932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Agenda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782707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2413000"/>
            <a:ext cx="8229600" cy="37592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aseline="0"/>
            </a:lvl1pPr>
          </a:lstStyle>
          <a:p>
            <a:pPr lvl="0"/>
            <a:r>
              <a:rPr lang="en-US" dirty="0"/>
              <a:t>Objective 1</a:t>
            </a:r>
          </a:p>
          <a:p>
            <a:pPr lvl="0"/>
            <a:r>
              <a:rPr lang="en-US" dirty="0"/>
              <a:t>Objective 2</a:t>
            </a:r>
          </a:p>
          <a:p>
            <a:pPr lvl="0"/>
            <a:r>
              <a:rPr lang="en-US" dirty="0"/>
              <a:t>Objective 3</a:t>
            </a:r>
          </a:p>
          <a:p>
            <a:pPr lvl="0"/>
            <a:r>
              <a:rPr lang="en-US" dirty="0"/>
              <a:t>Objective 4	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600" y="1397000"/>
            <a:ext cx="2743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457200" y="14986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</a:rPr>
              <a:t>At</a:t>
            </a:r>
            <a:r>
              <a:rPr lang="en-US" sz="3200" baseline="0" dirty="0">
                <a:solidFill>
                  <a:schemeClr val="accent6">
                    <a:lumMod val="10000"/>
                  </a:schemeClr>
                </a:solidFill>
              </a:rPr>
              <a:t> the end of this class, you will be able to:</a:t>
            </a:r>
            <a:endParaRPr lang="en-US" sz="3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57200" y="279400"/>
            <a:ext cx="777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200" b="1" i="0" u="none" strike="noStrike" kern="1200" cap="small" spc="50" normalizeH="0" baseline="0" noProof="0" dirty="0">
                <a:ln w="13335" cmpd="sng">
                  <a:noFill/>
                  <a:prstDash val="solid"/>
                </a:ln>
                <a:solidFill>
                  <a:srgbClr val="001932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Course Learning Objectives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7436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745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B8FDCAE-2C2D-4D07-B3B0-D378D8C5D8DF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54357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" b="322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13" name="Rectangle 112"/>
          <p:cNvSpPr/>
          <p:nvPr/>
        </p:nvSpPr>
        <p:spPr>
          <a:xfrm>
            <a:off x="0" y="1866900"/>
            <a:ext cx="7239001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1866900"/>
            <a:ext cx="7239001" cy="1562896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274320" anchor="b">
            <a:normAutofit/>
          </a:bodyPr>
          <a:lstStyle>
            <a:lvl1pPr algn="l">
              <a:defRPr sz="4000" b="0" cap="small" spc="40" baseline="0">
                <a:ln w="13335" cmpd="sng">
                  <a:noFill/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3428999"/>
            <a:ext cx="7239001" cy="1562100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274320"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24391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Blue Transpa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0" y="0"/>
            <a:ext cx="3657600" cy="1828800"/>
          </a:xfrm>
          <a:solidFill>
            <a:srgbClr val="003D78">
              <a:alpha val="70000"/>
            </a:srgbClr>
          </a:solidFill>
        </p:spPr>
        <p:txBody>
          <a:bodyPr lIns="457200" rIns="45720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Slide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5486400" y="1803400"/>
            <a:ext cx="3657600" cy="5054600"/>
          </a:xfrm>
          <a:solidFill>
            <a:srgbClr val="003D78">
              <a:alpha val="70000"/>
            </a:srgbClr>
          </a:solidFill>
        </p:spPr>
        <p:txBody>
          <a:bodyPr lIns="457200" rIns="457200"/>
          <a:lstStyle>
            <a:lvl1pPr algn="r">
              <a:defRPr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bg1"/>
                </a:solidFill>
              </a:defRPr>
            </a:lvl3pPr>
            <a:lvl4pPr algn="r">
              <a:defRPr baseline="0">
                <a:solidFill>
                  <a:schemeClr val="bg1"/>
                </a:solidFill>
              </a:defRPr>
            </a:lvl4pPr>
            <a:lvl5pPr algn="r"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11334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Break 4 mo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" b="322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13" name="Rectangle 112"/>
          <p:cNvSpPr/>
          <p:nvPr/>
        </p:nvSpPr>
        <p:spPr>
          <a:xfrm>
            <a:off x="-1" y="990600"/>
            <a:ext cx="9144001" cy="4876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990600"/>
            <a:ext cx="3352800" cy="4876800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anchor="ctr">
            <a:normAutofit/>
          </a:bodyPr>
          <a:lstStyle>
            <a:lvl1pPr algn="l">
              <a:defRPr sz="4000" b="0" cap="small" spc="40" baseline="0">
                <a:ln w="13335" cmpd="sng">
                  <a:noFill/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1313" y="990600"/>
            <a:ext cx="5792687" cy="4876800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tIns="548640">
            <a:normAutofit/>
          </a:bodyPr>
          <a:lstStyle>
            <a:lvl1pPr marL="0" indent="0" algn="l">
              <a:buNone/>
              <a:defRPr sz="22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style.</a:t>
            </a:r>
          </a:p>
          <a:p>
            <a:r>
              <a:rPr lang="en-US" dirty="0"/>
              <a:t>To change picture.  Got to insert picture, browse and find the picture you are looking for.  Then right click on the picture and send to the back.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0570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ra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09600" y="1397000"/>
            <a:ext cx="2743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457200" y="1498600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2AEB6">
                    <a:lumMod val="1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Review learning objectives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2AEB6">
                    <a:lumMod val="1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2AEB6">
                    <a:lumMod val="1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Discuss evaluations.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177800"/>
            <a:ext cx="777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200" b="1" i="0" u="none" strike="noStrike" kern="1200" cap="small" spc="50" normalizeH="0" baseline="0" noProof="0" dirty="0">
                <a:ln w="13335" cmpd="sng">
                  <a:noFill/>
                  <a:prstDash val="solid"/>
                </a:ln>
                <a:solidFill>
                  <a:srgbClr val="001932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Wrap up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4519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745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FDCAE-2C2D-4D07-B3B0-D378D8C5D8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86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NCG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 userDrawn="1"/>
        </p:nvSpPr>
        <p:spPr>
          <a:xfrm>
            <a:off x="5867400" y="6096000"/>
            <a:ext cx="2971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22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V="1">
            <a:off x="457200" y="609600"/>
            <a:ext cx="8229600" cy="152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 flipV="1">
            <a:off x="228600" y="6507163"/>
            <a:ext cx="8001000" cy="460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50000"/>
                </a:schemeClr>
              </a:buClr>
              <a:buSzPct val="80000"/>
              <a:buFont typeface="Arial" pitchFamily="34" charset="0"/>
              <a:buChar char="►"/>
              <a:defRPr sz="1800"/>
            </a:lvl1pPr>
            <a:lvl2pPr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800"/>
            </a:lvl2pPr>
            <a:lvl3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defRPr sz="1800"/>
            </a:lvl3pPr>
            <a:lvl4pPr>
              <a:spcBef>
                <a:spcPts val="300"/>
              </a:spcBef>
              <a:spcAft>
                <a:spcPts val="300"/>
              </a:spcAft>
              <a:defRPr sz="1600"/>
            </a:lvl4pPr>
            <a:lvl5pPr>
              <a:spcBef>
                <a:spcPts val="300"/>
              </a:spcBef>
              <a:spcAft>
                <a:spcPts val="3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50000"/>
                </a:schemeClr>
              </a:buClr>
              <a:buSzPct val="80000"/>
              <a:buFont typeface="Arial" pitchFamily="34" charset="0"/>
              <a:buChar char="►"/>
              <a:defRPr sz="1800"/>
            </a:lvl1pPr>
            <a:lvl2pPr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800"/>
            </a:lvl2pPr>
            <a:lvl3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defRPr sz="1800"/>
            </a:lvl3pPr>
            <a:lvl4pPr>
              <a:spcBef>
                <a:spcPts val="300"/>
              </a:spcBef>
              <a:spcAft>
                <a:spcPts val="300"/>
              </a:spcAft>
              <a:defRPr sz="1600"/>
            </a:lvl4pPr>
            <a:lvl5pPr>
              <a:spcBef>
                <a:spcPts val="300"/>
              </a:spcBef>
              <a:spcAft>
                <a:spcPts val="3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63562"/>
          </a:xfrm>
        </p:spPr>
        <p:txBody>
          <a:bodyPr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00800"/>
            <a:ext cx="3810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7985854-1335-47F1-85D1-1D0734B8E5F2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55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719F7-F334-428C-936E-792CDC36A2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1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flipV="1">
            <a:off x="457200" y="609600"/>
            <a:ext cx="8229600" cy="1524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flipV="1">
            <a:off x="228600" y="6507163"/>
            <a:ext cx="8001000" cy="46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63562"/>
          </a:xfrm>
        </p:spPr>
        <p:txBody>
          <a:bodyPr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334000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§"/>
              <a:defRPr sz="1800"/>
            </a:lvl1pPr>
            <a:lvl2pPr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800"/>
            </a:lvl2pPr>
            <a:lvl3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defRPr sz="1800"/>
            </a:lvl3pPr>
            <a:lvl4pPr>
              <a:spcBef>
                <a:spcPts val="300"/>
              </a:spcBef>
              <a:spcAft>
                <a:spcPts val="300"/>
              </a:spcAft>
              <a:defRPr sz="1600"/>
            </a:lvl4pPr>
            <a:lvl5pPr>
              <a:spcBef>
                <a:spcPts val="300"/>
              </a:spcBef>
              <a:spcAft>
                <a:spcPts val="300"/>
              </a:spcAf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92875"/>
            <a:ext cx="381000" cy="3651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FAFEF79E-8FF4-47F7-95FF-69341E7D77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i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2014 Fall RESAP Mtg – Final 10.28-29.14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58C5C-7509-4F44-BBBD-73757DA378C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51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D2A73-4887-4497-9EF3-657C7AAF18A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38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745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FE2B7-D694-4631-9396-AE3374962F5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15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3AD2A73-4887-4497-9EF3-657C7AAF18A1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78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FC3DB-8D2E-4F11-83D1-7914687344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047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719F7-F334-428C-936E-792CDC36A2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40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80061" y="0"/>
            <a:ext cx="8259785" cy="1051560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80060" y="2009775"/>
            <a:ext cx="8261033" cy="37195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80060" y="1370807"/>
            <a:ext cx="8259785" cy="476250"/>
          </a:xfrm>
        </p:spPr>
        <p:txBody>
          <a:bodyPr anchor="b">
            <a:norm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November 15, 2018</a:t>
            </a:fld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10139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247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NCG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 userDrawn="1"/>
        </p:nvSpPr>
        <p:spPr>
          <a:xfrm>
            <a:off x="5867400" y="6096000"/>
            <a:ext cx="2971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59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flipV="1">
            <a:off x="457200" y="609600"/>
            <a:ext cx="8229600" cy="1524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 flipV="1">
            <a:off x="228600" y="6507163"/>
            <a:ext cx="8001000" cy="46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63562"/>
          </a:xfrm>
        </p:spPr>
        <p:txBody>
          <a:bodyPr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334000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§"/>
              <a:defRPr sz="1800"/>
            </a:lvl1pPr>
            <a:lvl2pPr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800"/>
            </a:lvl2pPr>
            <a:lvl3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defRPr sz="1800"/>
            </a:lvl3pPr>
            <a:lvl4pPr>
              <a:spcBef>
                <a:spcPts val="300"/>
              </a:spcBef>
              <a:spcAft>
                <a:spcPts val="300"/>
              </a:spcAft>
              <a:defRPr sz="1600"/>
            </a:lvl4pPr>
            <a:lvl5pPr>
              <a:spcBef>
                <a:spcPts val="300"/>
              </a:spcBef>
              <a:spcAft>
                <a:spcPts val="300"/>
              </a:spcAf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92875"/>
            <a:ext cx="381000" cy="3651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FAFEF79E-8FF4-47F7-95FF-69341E7D77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i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2014 Fall RESAP Mtg – Final 10.28-29.14</a:t>
            </a:r>
          </a:p>
        </p:txBody>
      </p:sp>
    </p:spTree>
    <p:extLst>
      <p:ext uri="{BB962C8B-B14F-4D97-AF65-F5344CB8AC3E}">
        <p14:creationId xmlns:p14="http://schemas.microsoft.com/office/powerpoint/2010/main" val="744024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V="1">
            <a:off x="457200" y="609600"/>
            <a:ext cx="8229600" cy="152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 flipV="1">
            <a:off x="228600" y="6507163"/>
            <a:ext cx="8001000" cy="460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50000"/>
                </a:schemeClr>
              </a:buClr>
              <a:buSzPct val="80000"/>
              <a:buFont typeface="Arial" pitchFamily="34" charset="0"/>
              <a:buChar char="►"/>
              <a:defRPr sz="1800"/>
            </a:lvl1pPr>
            <a:lvl2pPr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800"/>
            </a:lvl2pPr>
            <a:lvl3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defRPr sz="1800"/>
            </a:lvl3pPr>
            <a:lvl4pPr>
              <a:spcBef>
                <a:spcPts val="300"/>
              </a:spcBef>
              <a:spcAft>
                <a:spcPts val="300"/>
              </a:spcAft>
              <a:defRPr sz="1600"/>
            </a:lvl4pPr>
            <a:lvl5pPr>
              <a:spcBef>
                <a:spcPts val="300"/>
              </a:spcBef>
              <a:spcAft>
                <a:spcPts val="3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50000"/>
                </a:schemeClr>
              </a:buClr>
              <a:buSzPct val="80000"/>
              <a:buFont typeface="Arial" pitchFamily="34" charset="0"/>
              <a:buChar char="►"/>
              <a:defRPr sz="1800"/>
            </a:lvl1pPr>
            <a:lvl2pPr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800"/>
            </a:lvl2pPr>
            <a:lvl3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defRPr sz="1800"/>
            </a:lvl3pPr>
            <a:lvl4pPr>
              <a:spcBef>
                <a:spcPts val="300"/>
              </a:spcBef>
              <a:spcAft>
                <a:spcPts val="300"/>
              </a:spcAft>
              <a:defRPr sz="1600"/>
            </a:lvl4pPr>
            <a:lvl5pPr>
              <a:spcBef>
                <a:spcPts val="300"/>
              </a:spcBef>
              <a:spcAft>
                <a:spcPts val="3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63562"/>
          </a:xfrm>
        </p:spPr>
        <p:txBody>
          <a:bodyPr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00800"/>
            <a:ext cx="381000" cy="3651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9DA2BB70-5D06-4CBB-BEF4-D76FCF14B8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75988" y="6611779"/>
            <a:ext cx="22910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prstClr val="black"/>
                </a:solidFill>
                <a:latin typeface="Calibri"/>
              </a:rPr>
              <a:t>2014 Fall RESAP Mtg – Final 10.28-29.14</a:t>
            </a:r>
          </a:p>
        </p:txBody>
      </p:sp>
    </p:spTree>
    <p:extLst>
      <p:ext uri="{BB962C8B-B14F-4D97-AF65-F5344CB8AC3E}">
        <p14:creationId xmlns:p14="http://schemas.microsoft.com/office/powerpoint/2010/main" val="276890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V="1">
            <a:off x="457200" y="609600"/>
            <a:ext cx="8229600" cy="152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flipV="1">
            <a:off x="228600" y="6507163"/>
            <a:ext cx="8001000" cy="460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50000"/>
                </a:schemeClr>
              </a:buClr>
              <a:buSzPct val="80000"/>
              <a:buFont typeface="Arial" pitchFamily="34" charset="0"/>
              <a:buChar char="►"/>
              <a:defRPr sz="1800"/>
            </a:lvl1pPr>
            <a:lvl2pPr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800"/>
            </a:lvl2pPr>
            <a:lvl3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defRPr sz="1800"/>
            </a:lvl3pPr>
            <a:lvl4pPr>
              <a:spcBef>
                <a:spcPts val="300"/>
              </a:spcBef>
              <a:spcAft>
                <a:spcPts val="300"/>
              </a:spcAft>
              <a:defRPr sz="1600"/>
            </a:lvl4pPr>
            <a:lvl5pPr>
              <a:spcBef>
                <a:spcPts val="300"/>
              </a:spcBef>
              <a:spcAft>
                <a:spcPts val="3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50000"/>
                </a:schemeClr>
              </a:buClr>
              <a:buSzPct val="80000"/>
              <a:buFont typeface="Arial" pitchFamily="34" charset="0"/>
              <a:buChar char="►"/>
              <a:defRPr sz="1800"/>
            </a:lvl1pPr>
            <a:lvl2pPr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800"/>
            </a:lvl2pPr>
            <a:lvl3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defRPr sz="1800"/>
            </a:lvl3pPr>
            <a:lvl4pPr>
              <a:spcBef>
                <a:spcPts val="300"/>
              </a:spcBef>
              <a:spcAft>
                <a:spcPts val="300"/>
              </a:spcAft>
              <a:defRPr sz="1600"/>
            </a:lvl4pPr>
            <a:lvl5pPr>
              <a:spcBef>
                <a:spcPts val="300"/>
              </a:spcBef>
              <a:spcAft>
                <a:spcPts val="3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63562"/>
          </a:xfrm>
        </p:spPr>
        <p:txBody>
          <a:bodyPr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00800"/>
            <a:ext cx="381000" cy="3651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9DA2BB70-5D06-4CBB-BEF4-D76FCF14B8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75988" y="6611779"/>
            <a:ext cx="22910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 dirty="0">
                <a:latin typeface="+mn-lt"/>
              </a:rPr>
              <a:t>2014 Fall RESAP Mtg – Final 10.28-29.14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flipV="1">
            <a:off x="228600" y="6507163"/>
            <a:ext cx="8001000" cy="46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00800"/>
            <a:ext cx="381000" cy="3651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79C27EB3-5720-4B44-BEAE-5E53F3C5AE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533400" y="6536626"/>
            <a:ext cx="22910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prstClr val="black"/>
                </a:solidFill>
                <a:latin typeface="Calibri"/>
              </a:rPr>
              <a:t>2014 Fall RESAP Mtg – Final 10.28-29.14</a:t>
            </a:r>
          </a:p>
        </p:txBody>
      </p:sp>
    </p:spTree>
    <p:extLst>
      <p:ext uri="{BB962C8B-B14F-4D97-AF65-F5344CB8AC3E}">
        <p14:creationId xmlns:p14="http://schemas.microsoft.com/office/powerpoint/2010/main" val="2869249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D2A73-4887-4497-9EF3-657C7AAF18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931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1036637"/>
            <a:ext cx="8610600" cy="5287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FE2B7-D694-4631-9396-AE3374962F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idx="11"/>
          </p:nvPr>
        </p:nvSpPr>
        <p:spPr>
          <a:xfrm>
            <a:off x="0" y="0"/>
            <a:ext cx="9144000" cy="792163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8616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012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C71C0-A6F1-47AF-B455-49C2720AECE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65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534400" cy="541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400799"/>
            <a:ext cx="2133600" cy="320675"/>
          </a:xfrm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DA432143-B220-4380-B496-550A5C011302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0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4305300" cy="51054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305300" cy="51054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C8329-54D6-43A0-A93F-A1F51F18C03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710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DAEC7-8A36-46FC-8BC3-096CB90C78B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32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A8581-73BB-4065-85EE-C07D848ECFE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10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93FC3DB-8D2E-4F11-83D1-791468734440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flipV="1">
            <a:off x="228600" y="6507163"/>
            <a:ext cx="8001000" cy="46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00800"/>
            <a:ext cx="381000" cy="3651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79C27EB3-5720-4B44-BEAE-5E53F3C5AE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533400" y="6536626"/>
            <a:ext cx="22910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2014 Fall RESAP Mtg – Final 10.28-29.14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53719F7-F334-428C-936E-792CDC36A27F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42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745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B8FDCAE-2C2D-4D07-B3B0-D378D8C5D8DF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520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745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FDCAE-2C2D-4D07-B3B0-D378D8C5D8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29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NCG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 userDrawn="1"/>
        </p:nvSpPr>
        <p:spPr>
          <a:xfrm>
            <a:off x="5867400" y="6096000"/>
            <a:ext cx="2971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97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V="1">
            <a:off x="457200" y="609600"/>
            <a:ext cx="8229600" cy="152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 flipV="1">
            <a:off x="228600" y="6507163"/>
            <a:ext cx="8001000" cy="460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50000"/>
                </a:schemeClr>
              </a:buClr>
              <a:buSzPct val="80000"/>
              <a:buFont typeface="Arial" pitchFamily="34" charset="0"/>
              <a:buChar char="►"/>
              <a:defRPr sz="1800"/>
            </a:lvl1pPr>
            <a:lvl2pPr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800"/>
            </a:lvl2pPr>
            <a:lvl3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defRPr sz="1800"/>
            </a:lvl3pPr>
            <a:lvl4pPr>
              <a:spcBef>
                <a:spcPts val="300"/>
              </a:spcBef>
              <a:spcAft>
                <a:spcPts val="300"/>
              </a:spcAft>
              <a:defRPr sz="1600"/>
            </a:lvl4pPr>
            <a:lvl5pPr>
              <a:spcBef>
                <a:spcPts val="300"/>
              </a:spcBef>
              <a:spcAft>
                <a:spcPts val="3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50000"/>
                </a:schemeClr>
              </a:buClr>
              <a:buSzPct val="80000"/>
              <a:buFont typeface="Arial" pitchFamily="34" charset="0"/>
              <a:buChar char="►"/>
              <a:defRPr sz="1800"/>
            </a:lvl1pPr>
            <a:lvl2pPr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800"/>
            </a:lvl2pPr>
            <a:lvl3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defRPr sz="1800"/>
            </a:lvl3pPr>
            <a:lvl4pPr>
              <a:spcBef>
                <a:spcPts val="300"/>
              </a:spcBef>
              <a:spcAft>
                <a:spcPts val="300"/>
              </a:spcAft>
              <a:defRPr sz="1600"/>
            </a:lvl4pPr>
            <a:lvl5pPr>
              <a:spcBef>
                <a:spcPts val="300"/>
              </a:spcBef>
              <a:spcAft>
                <a:spcPts val="3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63562"/>
          </a:xfrm>
        </p:spPr>
        <p:txBody>
          <a:bodyPr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00800"/>
            <a:ext cx="3810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7985854-1335-47F1-85D1-1D0734B8E5F2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2700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719F7-F334-428C-936E-792CDC36A2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44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58C5C-7509-4F44-BBBD-73757DA378C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65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D2A73-4887-4497-9EF3-657C7AAF18A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484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745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FE2B7-D694-4631-9396-AE3374962F5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0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3AD2A73-4887-4497-9EF3-657C7AAF18A1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7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D2A73-4887-4497-9EF3-657C7AAF18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756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FC3DB-8D2E-4F11-83D1-7914687344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30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719F7-F334-428C-936E-792CDC36A2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699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1036637"/>
            <a:ext cx="8610600" cy="5287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16675"/>
            <a:ext cx="21336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FE2B7-D694-4631-9396-AE3374962F5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idx="11"/>
          </p:nvPr>
        </p:nvSpPr>
        <p:spPr>
          <a:xfrm>
            <a:off x="0" y="0"/>
            <a:ext cx="9144000" cy="792163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69287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C71C0-A6F1-47AF-B455-49C2720AECE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0355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534400" cy="541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32143-B220-4380-B496-550A5C01130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34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4305300" cy="51054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305300" cy="51054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C8329-54D6-43A0-A93F-A1F51F18C03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570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DAEC7-8A36-46FC-8BC3-096CB90C78B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467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A8581-73BB-4065-85EE-C07D848ECFE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323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93FC3DB-8D2E-4F11-83D1-791468734440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080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53719F7-F334-428C-936E-792CDC36A27F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1036637"/>
            <a:ext cx="8610600" cy="5287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FE2B7-D694-4631-9396-AE3374962F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idx="11"/>
          </p:nvPr>
        </p:nvSpPr>
        <p:spPr>
          <a:xfrm>
            <a:off x="0" y="0"/>
            <a:ext cx="9144000" cy="792163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01622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745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B8FDCAE-2C2D-4D07-B3B0-D378D8C5D8DF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928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745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FDCAE-2C2D-4D07-B3B0-D378D8C5D8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3068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NCG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 userDrawn="1"/>
        </p:nvSpPr>
        <p:spPr>
          <a:xfrm>
            <a:off x="5867400" y="6096000"/>
            <a:ext cx="2971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68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V="1">
            <a:off x="457200" y="609600"/>
            <a:ext cx="8229600" cy="152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 flipV="1">
            <a:off x="228600" y="6507163"/>
            <a:ext cx="8001000" cy="460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50000"/>
                </a:schemeClr>
              </a:buClr>
              <a:buSzPct val="80000"/>
              <a:buFont typeface="Arial" pitchFamily="34" charset="0"/>
              <a:buChar char="►"/>
              <a:defRPr sz="1800"/>
            </a:lvl1pPr>
            <a:lvl2pPr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800"/>
            </a:lvl2pPr>
            <a:lvl3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defRPr sz="1800"/>
            </a:lvl3pPr>
            <a:lvl4pPr>
              <a:spcBef>
                <a:spcPts val="300"/>
              </a:spcBef>
              <a:spcAft>
                <a:spcPts val="300"/>
              </a:spcAft>
              <a:defRPr sz="1600"/>
            </a:lvl4pPr>
            <a:lvl5pPr>
              <a:spcBef>
                <a:spcPts val="300"/>
              </a:spcBef>
              <a:spcAft>
                <a:spcPts val="3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50000"/>
                </a:schemeClr>
              </a:buClr>
              <a:buSzPct val="80000"/>
              <a:buFont typeface="Arial" pitchFamily="34" charset="0"/>
              <a:buChar char="►"/>
              <a:defRPr sz="1800"/>
            </a:lvl1pPr>
            <a:lvl2pPr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800"/>
            </a:lvl2pPr>
            <a:lvl3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defRPr sz="1800"/>
            </a:lvl3pPr>
            <a:lvl4pPr>
              <a:spcBef>
                <a:spcPts val="300"/>
              </a:spcBef>
              <a:spcAft>
                <a:spcPts val="300"/>
              </a:spcAft>
              <a:defRPr sz="1600"/>
            </a:lvl4pPr>
            <a:lvl5pPr>
              <a:spcBef>
                <a:spcPts val="300"/>
              </a:spcBef>
              <a:spcAft>
                <a:spcPts val="3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63562"/>
          </a:xfrm>
        </p:spPr>
        <p:txBody>
          <a:bodyPr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00800"/>
            <a:ext cx="3810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7985854-1335-47F1-85D1-1D0734B8E5F2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953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719F7-F334-428C-936E-792CDC36A2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593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58C5C-7509-4F44-BBBD-73757DA378C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259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D2A73-4887-4497-9EF3-657C7AAF18A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18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745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FE2B7-D694-4631-9396-AE3374962F5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577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3AD2A73-4887-4497-9EF3-657C7AAF18A1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775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FC3DB-8D2E-4F11-83D1-7914687344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78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0009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719F7-F334-428C-936E-792CDC36A2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083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D2A73-4887-4497-9EF3-657C7AAF18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864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1036637"/>
            <a:ext cx="8610600" cy="5287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FE2B7-D694-4631-9396-AE3374962F5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idx="11"/>
          </p:nvPr>
        </p:nvSpPr>
        <p:spPr>
          <a:xfrm>
            <a:off x="0" y="0"/>
            <a:ext cx="9144000" cy="792163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6740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V="1">
            <a:off x="457200" y="609600"/>
            <a:ext cx="8229600" cy="152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 flipV="1">
            <a:off x="228600" y="6507163"/>
            <a:ext cx="8001000" cy="460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50000"/>
                </a:schemeClr>
              </a:buClr>
              <a:buSzPct val="80000"/>
              <a:buFont typeface="Arial" pitchFamily="34" charset="0"/>
              <a:buChar char="►"/>
              <a:defRPr sz="1800"/>
            </a:lvl1pPr>
            <a:lvl2pPr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800"/>
            </a:lvl2pPr>
            <a:lvl3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defRPr sz="1800"/>
            </a:lvl3pPr>
            <a:lvl4pPr>
              <a:spcBef>
                <a:spcPts val="300"/>
              </a:spcBef>
              <a:spcAft>
                <a:spcPts val="300"/>
              </a:spcAft>
              <a:defRPr sz="1600"/>
            </a:lvl4pPr>
            <a:lvl5pPr>
              <a:spcBef>
                <a:spcPts val="300"/>
              </a:spcBef>
              <a:spcAft>
                <a:spcPts val="3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50000"/>
                </a:schemeClr>
              </a:buClr>
              <a:buSzPct val="80000"/>
              <a:buFont typeface="Arial" pitchFamily="34" charset="0"/>
              <a:buChar char="►"/>
              <a:defRPr sz="1800"/>
            </a:lvl1pPr>
            <a:lvl2pPr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800"/>
            </a:lvl2pPr>
            <a:lvl3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defRPr sz="1800"/>
            </a:lvl3pPr>
            <a:lvl4pPr>
              <a:spcBef>
                <a:spcPts val="300"/>
              </a:spcBef>
              <a:spcAft>
                <a:spcPts val="300"/>
              </a:spcAft>
              <a:defRPr sz="1600"/>
            </a:lvl4pPr>
            <a:lvl5pPr>
              <a:spcBef>
                <a:spcPts val="300"/>
              </a:spcBef>
              <a:spcAft>
                <a:spcPts val="3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63562"/>
          </a:xfrm>
        </p:spPr>
        <p:txBody>
          <a:bodyPr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00800"/>
            <a:ext cx="381000" cy="3651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97985854-1335-47F1-85D1-1D0734B8E5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57200" y="6535738"/>
            <a:ext cx="289694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solidFill>
                  <a:prstClr val="black"/>
                </a:solidFill>
                <a:latin typeface="Arial" charset="0"/>
              </a:rPr>
              <a:t>Spring 2011 RESAP Meeting (Apr. 19-20, 2011)</a:t>
            </a:r>
          </a:p>
        </p:txBody>
      </p:sp>
    </p:spTree>
    <p:extLst>
      <p:ext uri="{BB962C8B-B14F-4D97-AF65-F5344CB8AC3E}">
        <p14:creationId xmlns:p14="http://schemas.microsoft.com/office/powerpoint/2010/main" val="35635624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sz="2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58C5C-7509-4F44-BBBD-73757DA378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179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V="1">
            <a:off x="457200" y="609600"/>
            <a:ext cx="8229600" cy="152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 flipV="1">
            <a:off x="228600" y="6507163"/>
            <a:ext cx="8001000" cy="460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50000"/>
                </a:schemeClr>
              </a:buClr>
              <a:buSzPct val="80000"/>
              <a:buFont typeface="Arial" pitchFamily="34" charset="0"/>
              <a:buChar char="►"/>
              <a:defRPr sz="1800"/>
            </a:lvl1pPr>
            <a:lvl2pPr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800"/>
            </a:lvl2pPr>
            <a:lvl3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defRPr sz="1800"/>
            </a:lvl3pPr>
            <a:lvl4pPr>
              <a:spcBef>
                <a:spcPts val="300"/>
              </a:spcBef>
              <a:spcAft>
                <a:spcPts val="300"/>
              </a:spcAft>
              <a:defRPr sz="1600"/>
            </a:lvl4pPr>
            <a:lvl5pPr>
              <a:spcBef>
                <a:spcPts val="300"/>
              </a:spcBef>
              <a:spcAft>
                <a:spcPts val="3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50000"/>
                </a:schemeClr>
              </a:buClr>
              <a:buSzPct val="80000"/>
              <a:buFont typeface="Arial" pitchFamily="34" charset="0"/>
              <a:buChar char="►"/>
              <a:defRPr sz="1800"/>
            </a:lvl1pPr>
            <a:lvl2pPr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800"/>
            </a:lvl2pPr>
            <a:lvl3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defRPr sz="1800"/>
            </a:lvl3pPr>
            <a:lvl4pPr>
              <a:spcBef>
                <a:spcPts val="300"/>
              </a:spcBef>
              <a:spcAft>
                <a:spcPts val="300"/>
              </a:spcAft>
              <a:defRPr sz="1600"/>
            </a:lvl4pPr>
            <a:lvl5pPr>
              <a:spcBef>
                <a:spcPts val="300"/>
              </a:spcBef>
              <a:spcAft>
                <a:spcPts val="3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63562"/>
          </a:xfrm>
        </p:spPr>
        <p:txBody>
          <a:bodyPr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00800"/>
            <a:ext cx="381000" cy="3651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9DA2BB70-5D06-4CBB-BEF4-D76FCF14B8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530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D2A73-4887-4497-9EF3-657C7AAF18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055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1036637"/>
            <a:ext cx="8610600" cy="5287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16675"/>
            <a:ext cx="21336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FE2B7-D694-4631-9396-AE3374962F5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idx="11"/>
          </p:nvPr>
        </p:nvSpPr>
        <p:spPr>
          <a:xfrm>
            <a:off x="0" y="0"/>
            <a:ext cx="9144000" cy="792163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64767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1036637"/>
            <a:ext cx="8610600" cy="5287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FE2B7-D694-4631-9396-AE3374962F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idx="11"/>
          </p:nvPr>
        </p:nvSpPr>
        <p:spPr>
          <a:xfrm>
            <a:off x="0" y="0"/>
            <a:ext cx="9144000" cy="792163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5827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267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rgbClr val="004B19"/>
              </a:buClr>
              <a:buSzPct val="80000"/>
              <a:buFont typeface="Franklin Gothic Book" pitchFamily="34" charset="0"/>
              <a:buChar char="►"/>
              <a:defRPr sz="2400" baseline="0"/>
            </a:lvl1pPr>
            <a:lvl2pPr>
              <a:buClr>
                <a:srgbClr val="004B19"/>
              </a:buClr>
              <a:buSzPct val="80000"/>
              <a:buFont typeface="Wingdings" pitchFamily="2" charset="2"/>
              <a:buChar char="§"/>
              <a:defRPr sz="2400" baseline="0"/>
            </a:lvl2pPr>
            <a:lvl3pPr>
              <a:buClr>
                <a:srgbClr val="004B19"/>
              </a:buClr>
              <a:buSzPct val="80000"/>
              <a:buFont typeface="Wingdings" pitchFamily="2" charset="2"/>
              <a:buChar char="Ø"/>
              <a:defRPr sz="2400" baseline="0"/>
            </a:lvl3pPr>
            <a:lvl4pPr>
              <a:buClr>
                <a:srgbClr val="004B19"/>
              </a:buClr>
              <a:buSzPct val="80000"/>
              <a:buFont typeface="Courier New" pitchFamily="49" charset="0"/>
              <a:buChar char="o"/>
              <a:defRPr sz="2400" baseline="0"/>
            </a:lvl4pPr>
            <a:lvl5pPr>
              <a:buClr>
                <a:schemeClr val="accent5"/>
              </a:buClr>
              <a:buSzPct val="80000"/>
              <a:buFont typeface="Franklin Gothic Book" pitchFamily="34" charset="0"/>
              <a:buChar char="►"/>
              <a:defRPr sz="24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34200" y="6461125"/>
            <a:ext cx="2133600" cy="320675"/>
          </a:xfrm>
          <a:prstGeom prst="rect">
            <a:avLst/>
          </a:prstGeom>
          <a:ln/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93FC3DB-8D2E-4F11-83D1-791468734440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12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C71C0-A6F1-47AF-B455-49C2720AECE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053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6674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ECA2-0578-4C2D-A9B8-52D463BEB9D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7DD8-11CB-476D-9FF3-C74E7985D5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4490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ECA2-0578-4C2D-A9B8-52D463BEB9D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7DD8-11CB-476D-9FF3-C74E7985D5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3684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ECA2-0578-4C2D-A9B8-52D463BEB9D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7DD8-11CB-476D-9FF3-C74E7985D5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11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ECA2-0578-4C2D-A9B8-52D463BEB9D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7DD8-11CB-476D-9FF3-C74E7985D5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4099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ECA2-0578-4C2D-A9B8-52D463BEB9D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7DD8-11CB-476D-9FF3-C74E7985D5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2941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ECA2-0578-4C2D-A9B8-52D463BEB9D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7DD8-11CB-476D-9FF3-C74E7985D5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4084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ECA2-0578-4C2D-A9B8-52D463BEB9D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7DD8-11CB-476D-9FF3-C74E7985D5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5527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ECA2-0578-4C2D-A9B8-52D463BEB9D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7DD8-11CB-476D-9FF3-C74E7985D5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219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ECA2-0578-4C2D-A9B8-52D463BEB9D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7DD8-11CB-476D-9FF3-C74E7985D5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196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534400" cy="541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32143-B220-4380-B496-550A5C01130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729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ECA2-0578-4C2D-A9B8-52D463BEB9D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7DD8-11CB-476D-9FF3-C74E7985D5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194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ECA2-0578-4C2D-A9B8-52D463BEB9D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7DD8-11CB-476D-9FF3-C74E7985D5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6292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17F78-6F6A-204D-8231-A620E5459E2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737C-D81C-4C40-95AD-7C0B1625A6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7389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4334"/>
            <a:ext cx="8229600" cy="798231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2896"/>
            <a:ext cx="8229600" cy="38132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17F78-6F6A-204D-8231-A620E5459E2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737C-D81C-4C40-95AD-7C0B1625A6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696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063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6846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17F78-6F6A-204D-8231-A620E5459E2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737C-D81C-4C40-95AD-7C0B1625A6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6199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4705"/>
            <a:ext cx="8229600" cy="7004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87389"/>
            <a:ext cx="4038600" cy="3938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87389"/>
            <a:ext cx="4038600" cy="3938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17F78-6F6A-204D-8231-A620E5459E2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737C-D81C-4C40-95AD-7C0B1625A6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6773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2481"/>
            <a:ext cx="8229600" cy="772179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8916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923429"/>
            <a:ext cx="4040188" cy="32027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18916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23429"/>
            <a:ext cx="4041775" cy="32027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17F78-6F6A-204D-8231-A620E5459E2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737C-D81C-4C40-95AD-7C0B1625A6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5094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3671"/>
            <a:ext cx="8229600" cy="7273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17F78-6F6A-204D-8231-A620E5459E2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737C-D81C-4C40-95AD-7C0B1625A6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9452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17F78-6F6A-204D-8231-A620E5459E2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737C-D81C-4C40-95AD-7C0B1625A6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5562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430198"/>
            <a:ext cx="3008313" cy="9095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2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339790"/>
            <a:ext cx="3008313" cy="37863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17F78-6F6A-204D-8231-A620E5459E2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737C-D81C-4C40-95AD-7C0B1625A6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172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slideLayout" Target="../slideLayouts/slideLayout139.xml"/><Relationship Id="rId39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34" Type="http://schemas.openxmlformats.org/officeDocument/2006/relationships/slideLayout" Target="../slideLayouts/slideLayout147.xml"/><Relationship Id="rId42" Type="http://schemas.openxmlformats.org/officeDocument/2006/relationships/tags" Target="../tags/tag2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slideLayout" Target="../slideLayouts/slideLayout138.xml"/><Relationship Id="rId33" Type="http://schemas.openxmlformats.org/officeDocument/2006/relationships/slideLayout" Target="../slideLayouts/slideLayout146.xml"/><Relationship Id="rId38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29" Type="http://schemas.openxmlformats.org/officeDocument/2006/relationships/slideLayout" Target="../slideLayouts/slideLayout142.xml"/><Relationship Id="rId41" Type="http://schemas.openxmlformats.org/officeDocument/2006/relationships/theme" Target="../theme/theme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slideLayout" Target="../slideLayouts/slideLayout137.xml"/><Relationship Id="rId32" Type="http://schemas.openxmlformats.org/officeDocument/2006/relationships/slideLayout" Target="../slideLayouts/slideLayout145.xml"/><Relationship Id="rId37" Type="http://schemas.openxmlformats.org/officeDocument/2006/relationships/slideLayout" Target="../slideLayouts/slideLayout150.xml"/><Relationship Id="rId40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slideLayout" Target="../slideLayouts/slideLayout136.xml"/><Relationship Id="rId28" Type="http://schemas.openxmlformats.org/officeDocument/2006/relationships/slideLayout" Target="../slideLayouts/slideLayout141.xml"/><Relationship Id="rId36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31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slideLayout" Target="../slideLayouts/slideLayout140.xml"/><Relationship Id="rId30" Type="http://schemas.openxmlformats.org/officeDocument/2006/relationships/slideLayout" Target="../slideLayouts/slideLayout143.xml"/><Relationship Id="rId35" Type="http://schemas.openxmlformats.org/officeDocument/2006/relationships/slideLayout" Target="../slideLayouts/slideLayout1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i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2018 Fall RESAP Mtg – Final 11.14-15.18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i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E539C5-AD5A-481E-838A-5C000379C0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757" r:id="rId5"/>
    <p:sldLayoutId id="2147483829" r:id="rId6"/>
    <p:sldLayoutId id="2147483896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rgbClr val="292929"/>
            </a:gs>
            <a:gs pos="100000">
              <a:srgbClr val="3333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0"/>
            <a:ext cx="8763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0418" y="6553200"/>
            <a:ext cx="2557110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chemeClr val="bg1"/>
                </a:solidFill>
              </a:rPr>
              <a:t>2018 Fall RESAP Mtg – Final 11.14-15.18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1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12FFFD5F-C357-475D-9535-DEC9D15B4CD0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0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3" r:id="rId9"/>
    <p:sldLayoutId id="2147483867" r:id="rId10"/>
    <p:sldLayoutId id="2147483868" r:id="rId11"/>
    <p:sldLayoutId id="2147483869" r:id="rId12"/>
    <p:sldLayoutId id="2147483886" r:id="rId13"/>
    <p:sldLayoutId id="2147483887" r:id="rId14"/>
    <p:sldLayoutId id="2147483888" r:id="rId15"/>
    <p:sldLayoutId id="2147483889" r:id="rId16"/>
    <p:sldLayoutId id="2147483893" r:id="rId17"/>
    <p:sldLayoutId id="2147483894" r:id="rId18"/>
    <p:sldLayoutId id="2147484004" r:id="rId1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i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2018 Fall RESAP Mtg – Final 11.14-15.18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 i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E539C5-AD5A-481E-838A-5C000379C0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7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rgbClr val="292929"/>
            </a:gs>
            <a:gs pos="100000">
              <a:srgbClr val="3333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0"/>
            <a:ext cx="8763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0418" y="6553200"/>
            <a:ext cx="2557110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chemeClr val="bg1"/>
                </a:solidFill>
              </a:rPr>
              <a:t>2018 Fall RESAP Mtg – Final 11.14-15.18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1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12FFFD5F-C357-475D-9535-DEC9D15B4CD0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1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70" r:id="rId9"/>
    <p:sldLayoutId id="2147483974" r:id="rId10"/>
    <p:sldLayoutId id="2147483975" r:id="rId11"/>
    <p:sldLayoutId id="2147483976" r:id="rId12"/>
    <p:sldLayoutId id="2147483993" r:id="rId13"/>
    <p:sldLayoutId id="2147483994" r:id="rId14"/>
    <p:sldLayoutId id="2147483995" r:id="rId15"/>
    <p:sldLayoutId id="2147483996" r:id="rId16"/>
    <p:sldLayoutId id="2147484000" r:id="rId17"/>
    <p:sldLayoutId id="2147484001" r:id="rId18"/>
    <p:sldLayoutId id="2147484003" r:id="rId1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rgbClr val="292929"/>
            </a:gs>
            <a:gs pos="100000">
              <a:srgbClr val="3333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0"/>
            <a:ext cx="8763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0418" y="6477000"/>
            <a:ext cx="3065263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Dist – Onsite Observer Training  - General Session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1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12FFFD5F-C357-475D-9535-DEC9D15B4CD0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7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2" r:id="rId17"/>
    <p:sldLayoutId id="2147484023" r:id="rId18"/>
    <p:sldLayoutId id="2147484024" r:id="rId19"/>
    <p:sldLayoutId id="2147484025" r:id="rId20"/>
    <p:sldLayoutId id="2147484026" r:id="rId21"/>
    <p:sldLayoutId id="2147484027" r:id="rId22"/>
    <p:sldLayoutId id="2147484028" r:id="rId23"/>
    <p:sldLayoutId id="2147484029" r:id="rId24"/>
    <p:sldLayoutId id="2147484030" r:id="rId25"/>
    <p:sldLayoutId id="2147484031" r:id="rId26"/>
    <p:sldLayoutId id="2147484033" r:id="rId27"/>
    <p:sldLayoutId id="2147484034" r:id="rId2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AECA2-0578-4C2D-A9B8-52D463BEB9D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37DD8-11CB-476D-9FF3-C74E7985D5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41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44706"/>
            <a:ext cx="8229600" cy="709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78426"/>
            <a:ext cx="8229600" cy="3947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17F78-6F6A-204D-8231-A620E5459E28}" type="datetimeFigureOut">
              <a:rPr lang="en-US" smtClean="0"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B737C-D81C-4C40-95AD-7C0B1625A6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72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60" y="1"/>
            <a:ext cx="8229600" cy="1052196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374458"/>
            <a:ext cx="8229600" cy="4498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798311" y="6196275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November 15, 2018</a:t>
            </a:fld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08968" y="6196275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94ABE-5618-42FE-A2F0-B898318572C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80061" y="6035469"/>
            <a:ext cx="1100381" cy="62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Times" charset="0"/>
          <a:ea typeface="Times" charset="0"/>
          <a:cs typeface="Times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Times" charset="0"/>
          <a:ea typeface="Times" charset="0"/>
          <a:cs typeface="Times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Times" charset="0"/>
          <a:ea typeface="Times" charset="0"/>
          <a:cs typeface="Times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Times" charset="0"/>
          <a:ea typeface="Times" charset="0"/>
          <a:cs typeface="Times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Add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add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custDataLst>
      <p:tags r:id="rId42"/>
    </p:custDataLst>
    <p:extLst>
      <p:ext uri="{BB962C8B-B14F-4D97-AF65-F5344CB8AC3E}">
        <p14:creationId xmlns:p14="http://schemas.microsoft.com/office/powerpoint/2010/main" val="393063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  <p:sldLayoutId id="2147484086" r:id="rId14"/>
    <p:sldLayoutId id="2147484087" r:id="rId15"/>
    <p:sldLayoutId id="2147484088" r:id="rId16"/>
    <p:sldLayoutId id="2147484089" r:id="rId17"/>
    <p:sldLayoutId id="2147484090" r:id="rId18"/>
    <p:sldLayoutId id="2147484091" r:id="rId19"/>
    <p:sldLayoutId id="2147484092" r:id="rId20"/>
    <p:sldLayoutId id="2147484093" r:id="rId21"/>
    <p:sldLayoutId id="2147484094" r:id="rId22"/>
    <p:sldLayoutId id="2147484095" r:id="rId23"/>
    <p:sldLayoutId id="2147484096" r:id="rId24"/>
    <p:sldLayoutId id="2147484097" r:id="rId25"/>
    <p:sldLayoutId id="2147484098" r:id="rId26"/>
    <p:sldLayoutId id="2147484099" r:id="rId27"/>
    <p:sldLayoutId id="2147484100" r:id="rId28"/>
    <p:sldLayoutId id="2147484101" r:id="rId29"/>
    <p:sldLayoutId id="2147484102" r:id="rId30"/>
    <p:sldLayoutId id="2147484103" r:id="rId31"/>
    <p:sldLayoutId id="2147484104" r:id="rId32"/>
    <p:sldLayoutId id="2147484105" r:id="rId33"/>
    <p:sldLayoutId id="2147484106" r:id="rId34"/>
    <p:sldLayoutId id="2147484107" r:id="rId35"/>
    <p:sldLayoutId id="2147484108" r:id="rId36"/>
    <p:sldLayoutId id="2147484109" r:id="rId37"/>
    <p:sldLayoutId id="2147484110" r:id="rId38"/>
    <p:sldLayoutId id="2147484128" r:id="rId39"/>
    <p:sldLayoutId id="2147484136" r:id="rId40"/>
  </p:sldLayoutIdLst>
  <p:hf hdr="0"/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4200" b="1" i="0" kern="1200" cap="small" spc="50" baseline="0">
          <a:ln w="13335" cmpd="sng">
            <a:noFill/>
            <a:prstDash val="solid"/>
          </a:ln>
          <a:solidFill>
            <a:schemeClr val="accent4"/>
          </a:solidFill>
          <a:effectLst/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3000" kern="1200">
          <a:solidFill>
            <a:schemeClr val="tx2">
              <a:lumMod val="10000"/>
            </a:schemeClr>
          </a:solidFill>
          <a:latin typeface="+mn-lt"/>
          <a:ea typeface="+mn-ea"/>
          <a:cs typeface="+mn-cs"/>
        </a:defRPr>
      </a:lvl1pPr>
      <a:lvl2pPr marL="685800" indent="-457200" algn="l" defTabSz="914400" rtl="0" eaLnBrk="1" latinLnBrk="0" hangingPunct="1">
        <a:spcBef>
          <a:spcPct val="20000"/>
        </a:spcBef>
        <a:buClrTx/>
        <a:buSzPct val="95000"/>
        <a:buFont typeface="Arial" panose="020B0604020202020204" pitchFamily="34" charset="0"/>
        <a:buChar char="•"/>
        <a:defRPr sz="2800" kern="1200">
          <a:solidFill>
            <a:schemeClr val="tx2">
              <a:lumMod val="10000"/>
            </a:schemeClr>
          </a:solidFill>
          <a:latin typeface="+mn-lt"/>
          <a:ea typeface="+mn-ea"/>
          <a:cs typeface="+mn-cs"/>
        </a:defRPr>
      </a:lvl2pPr>
      <a:lvl3pPr marL="914400" indent="-457200" algn="l" defTabSz="914400" rtl="0" eaLnBrk="1" latinLnBrk="0" hangingPunct="1">
        <a:spcBef>
          <a:spcPct val="20000"/>
        </a:spcBef>
        <a:buClrTx/>
        <a:buSzPct val="85000"/>
        <a:buFont typeface="Arial" panose="020B0604020202020204" pitchFamily="34" charset="0"/>
        <a:buChar char="•"/>
        <a:defRPr sz="2600" kern="1200">
          <a:solidFill>
            <a:schemeClr val="tx2">
              <a:lumMod val="10000"/>
            </a:schemeClr>
          </a:solidFill>
          <a:latin typeface="+mn-lt"/>
          <a:ea typeface="+mn-ea"/>
          <a:cs typeface="+mn-cs"/>
        </a:defRPr>
      </a:lvl3pPr>
      <a:lvl4pPr marL="1303020" indent="-3429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2400" kern="1200" baseline="0">
          <a:solidFill>
            <a:schemeClr val="tx2">
              <a:lumMod val="10000"/>
            </a:schemeClr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>
              <a:lumMod val="10000"/>
            </a:schemeClr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60.png"/><Relationship Id="rId5" Type="http://schemas.openxmlformats.org/officeDocument/2006/relationships/customXml" Target="../ink/ink2.xml"/><Relationship Id="rId10" Type="http://schemas.openxmlformats.org/officeDocument/2006/relationships/customXml" Target="../ink/ink5.xml"/><Relationship Id="rId4" Type="http://schemas.openxmlformats.org/officeDocument/2006/relationships/image" Target="../media/image650.png"/><Relationship Id="rId9" Type="http://schemas.openxmlformats.org/officeDocument/2006/relationships/image" Target="../media/image54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customXml" Target="../ink/ink6.xml"/><Relationship Id="rId7" Type="http://schemas.openxmlformats.org/officeDocument/2006/relationships/customXml" Target="../ink/ink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6.xml"/><Relationship Id="rId6" Type="http://schemas.openxmlformats.org/officeDocument/2006/relationships/customXml" Target="../ink/ink8.xml"/><Relationship Id="rId5" Type="http://schemas.openxmlformats.org/officeDocument/2006/relationships/customXml" Target="../ink/ink7.xml"/><Relationship Id="rId4" Type="http://schemas.openxmlformats.org/officeDocument/2006/relationships/image" Target="../media/image67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customXml" Target="../ink/ink10.xml"/><Relationship Id="rId7" Type="http://schemas.openxmlformats.org/officeDocument/2006/relationships/customXml" Target="../ink/ink1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6.xml"/><Relationship Id="rId6" Type="http://schemas.openxmlformats.org/officeDocument/2006/relationships/customXml" Target="../ink/ink12.xml"/><Relationship Id="rId5" Type="http://schemas.openxmlformats.org/officeDocument/2006/relationships/customXml" Target="../ink/ink11.xml"/><Relationship Id="rId4" Type="http://schemas.openxmlformats.org/officeDocument/2006/relationships/image" Target="../media/image67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14.xml"/><Relationship Id="rId1" Type="http://schemas.openxmlformats.org/officeDocument/2006/relationships/tags" Target="../tags/tag43.xml"/><Relationship Id="rId4" Type="http://schemas.openxmlformats.org/officeDocument/2006/relationships/image" Target="../media/image8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1.xml"/><Relationship Id="rId4" Type="http://schemas.openxmlformats.org/officeDocument/2006/relationships/hyperlink" Target="http://www.icscunardo.gov.it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1.xml"/><Relationship Id="rId4" Type="http://schemas.openxmlformats.org/officeDocument/2006/relationships/hyperlink" Target="http://www.jlcarneiro.com/estruturas-formais-e-informais/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5.xml"/><Relationship Id="rId1" Type="http://schemas.openxmlformats.org/officeDocument/2006/relationships/tags" Target="../tags/tag44.xml"/><Relationship Id="rId4" Type="http://schemas.openxmlformats.org/officeDocument/2006/relationships/image" Target="../media/image88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5.xml"/><Relationship Id="rId1" Type="http://schemas.openxmlformats.org/officeDocument/2006/relationships/tags" Target="../tags/tag45.xml"/><Relationship Id="rId4" Type="http://schemas.openxmlformats.org/officeDocument/2006/relationships/image" Target="../media/image88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 idx="4294967295"/>
          </p:nvPr>
        </p:nvSpPr>
        <p:spPr>
          <a:xfrm>
            <a:off x="457200" y="4114800"/>
            <a:ext cx="8229600" cy="2057400"/>
          </a:xfrm>
        </p:spPr>
        <p:txBody>
          <a:bodyPr/>
          <a:lstStyle/>
          <a:p>
            <a:pPr marL="169863" eaLnBrk="1" hangingPunct="1">
              <a:spcBef>
                <a:spcPts val="1800"/>
              </a:spcBef>
              <a:spcAft>
                <a:spcPts val="1800"/>
              </a:spcAft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2018 Fall RESAP Meeting</a:t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1800" i="1" dirty="0">
                <a:latin typeface="Arial" pitchFamily="34" charset="0"/>
                <a:cs typeface="Arial" pitchFamily="34" charset="0"/>
              </a:rPr>
              <a:t>St. Louis, MO</a:t>
            </a:r>
            <a:br>
              <a:rPr lang="en-US" sz="1800" i="1" dirty="0">
                <a:latin typeface="Arial" pitchFamily="34" charset="0"/>
                <a:cs typeface="Arial" pitchFamily="34" charset="0"/>
              </a:rPr>
            </a:br>
            <a:br>
              <a:rPr lang="en-US" sz="1800" i="1" dirty="0">
                <a:latin typeface="Arial" pitchFamily="34" charset="0"/>
                <a:cs typeface="Arial" pitchFamily="34" charset="0"/>
              </a:rPr>
            </a:br>
            <a:r>
              <a:rPr lang="en-US" sz="1800" i="1" dirty="0">
                <a:latin typeface="Arial" pitchFamily="34" charset="0"/>
                <a:cs typeface="Arial" pitchFamily="34" charset="0"/>
              </a:rPr>
              <a:t>November 14-15,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2500" y="685800"/>
            <a:ext cx="723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Rural Electric Safety Achievement Program</a:t>
            </a:r>
            <a:endParaRPr lang="en-US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146" name="Picture 2" descr="C:\Users\ctb0\Documents\Safety\RESAP\Logos\2014\RESAP_logo.jpg 04.14.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1" b="15633"/>
          <a:stretch/>
        </p:blipFill>
        <p:spPr bwMode="auto">
          <a:xfrm>
            <a:off x="3352800" y="2112134"/>
            <a:ext cx="243459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88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609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81749"/>
            <a:ext cx="2133600" cy="476251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304" y="2151126"/>
            <a:ext cx="8229600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marR="0" lvl="0" indent="-233363" algn="ctr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 Clearance </a:t>
            </a:r>
            <a:r>
              <a:rPr lang="en-US" sz="3600" b="1" dirty="0">
                <a:solidFill>
                  <a:prstClr val="white"/>
                </a:solidFill>
              </a:rPr>
              <a:t>Video</a:t>
            </a:r>
          </a:p>
          <a:p>
            <a:pPr marL="233363" marR="0" lvl="0" indent="-233363" algn="ctr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829667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609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81749"/>
            <a:ext cx="2133600" cy="476251"/>
          </a:xfrm>
        </p:spPr>
        <p:txBody>
          <a:bodyPr/>
          <a:lstStyle/>
          <a:p>
            <a:pPr>
              <a:defRPr/>
            </a:pPr>
            <a:fld id="{1D4432F0-F039-4E6B-9987-08CC949DF0C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304" y="2151126"/>
            <a:ext cx="822960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chemeClr val="bg1"/>
                </a:solidFill>
              </a:rPr>
              <a:t>Examples of Exceptional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416226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Commitment to Zero Contacts - Board Commitments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27642-68F2-44C9-92F9-965005BCFE50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C777FB-5E99-411B-8D10-7F3AC4506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5" y="526942"/>
            <a:ext cx="9029821" cy="602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61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Commitment to Zero Contacts - Employee Commitments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27642-68F2-44C9-92F9-965005BCFE50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B45C6D-782F-4A92-B8AA-7475856A46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4" b="19208"/>
          <a:stretch/>
        </p:blipFill>
        <p:spPr>
          <a:xfrm>
            <a:off x="143936" y="762000"/>
            <a:ext cx="5494864" cy="2343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D7F8E0-38C4-405A-9D3E-6315B9D9C4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8" t="18402" r="6780"/>
          <a:stretch/>
        </p:blipFill>
        <p:spPr>
          <a:xfrm>
            <a:off x="4648200" y="3124200"/>
            <a:ext cx="4191000" cy="30755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3F5723-B6EE-41F7-A411-EB904A3AC2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3"/>
          <a:stretch/>
        </p:blipFill>
        <p:spPr>
          <a:xfrm>
            <a:off x="305200" y="3429000"/>
            <a:ext cx="4114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64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sz="1200" dirty="0"/>
          </a:p>
          <a:p>
            <a:pPr algn="ctr">
              <a:lnSpc>
                <a:spcPct val="150000"/>
              </a:lnSpc>
              <a:buNone/>
            </a:pPr>
            <a:r>
              <a:rPr lang="en-US" sz="3600" b="1" dirty="0"/>
              <a:t>Statewide Example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3600" i="1" dirty="0"/>
              <a:t>Dwight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400800"/>
            <a:ext cx="2133600" cy="32067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27642-68F2-44C9-92F9-965005BCFE50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479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46957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nreca logo">
            <a:extLst>
              <a:ext uri="{FF2B5EF4-FFF2-40B4-BE49-F238E27FC236}">
                <a16:creationId xmlns:a16="http://schemas.microsoft.com/office/drawing/2014/main" id="{5051579D-B5C8-4DFE-9816-562CE07C2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68" y="1703055"/>
            <a:ext cx="1986278" cy="104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5A60D-7B7E-4AE0-8A20-8FE440EC3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653" y="4756638"/>
            <a:ext cx="8354891" cy="930447"/>
          </a:xfrm>
        </p:spPr>
        <p:txBody>
          <a:bodyPr>
            <a:normAutofit/>
          </a:bodyPr>
          <a:lstStyle/>
          <a:p>
            <a:r>
              <a:rPr lang="en-US" sz="4700" dirty="0">
                <a:solidFill>
                  <a:srgbClr val="FFFFFF"/>
                </a:solidFill>
              </a:rPr>
              <a:t>Commitment to Zero Contacts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92A770-97EA-4DF6-B095-1FF724A64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521" y="5815698"/>
            <a:ext cx="6858000" cy="420001"/>
          </a:xfrm>
        </p:spPr>
        <p:txBody>
          <a:bodyPr>
            <a:normAutofit/>
          </a:bodyPr>
          <a:lstStyle/>
          <a:p>
            <a:r>
              <a:rPr lang="en-US" sz="1700" dirty="0">
                <a:solidFill>
                  <a:srgbClr val="E7E6E6"/>
                </a:solidFill>
              </a:rPr>
              <a:t>Ohio Implementation – Dwight Miller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6CC5A5-B7D7-4D1F-BBF5-2E200C9E7C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96" y="1907810"/>
            <a:ext cx="1994604" cy="633286"/>
          </a:xfrm>
          <a:prstGeom prst="rect">
            <a:avLst/>
          </a:prstGeom>
        </p:spPr>
      </p:pic>
      <p:pic>
        <p:nvPicPr>
          <p:cNvPr id="13" name="Picture 12" descr="A close up of a sign&#10;&#10;Description generated with high confidence">
            <a:extLst>
              <a:ext uri="{FF2B5EF4-FFF2-40B4-BE49-F238E27FC236}">
                <a16:creationId xmlns:a16="http://schemas.microsoft.com/office/drawing/2014/main" id="{D0E40FDB-D48E-4D9F-95F6-2262DA79C3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713" y="1314045"/>
            <a:ext cx="1985008" cy="1985008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3264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99572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925B068-53CF-4BE4-A58C-24440A9E8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71" y="1703055"/>
            <a:ext cx="1986279" cy="923710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277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65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97419-5858-4FC5-9971-4A0FD98EB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QUESTIONS WE ASKED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81E4F5-99B4-409F-B824-D4C9212B19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0" r="-2" b="7578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27F92-3230-40DD-BA24-B3DAD836B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1989" y="727969"/>
            <a:ext cx="2568554" cy="50421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dirty="0">
                <a:solidFill>
                  <a:srgbClr val="FFFFFF"/>
                </a:solidFill>
              </a:rPr>
              <a:t>Desired outcome?</a:t>
            </a:r>
          </a:p>
          <a:p>
            <a:endParaRPr lang="en-US" sz="1700" dirty="0">
              <a:solidFill>
                <a:srgbClr val="FFFFFF"/>
              </a:solidFill>
            </a:endParaRPr>
          </a:p>
          <a:p>
            <a:r>
              <a:rPr lang="en-US" sz="1700" dirty="0">
                <a:solidFill>
                  <a:srgbClr val="FFFFFF"/>
                </a:solidFill>
              </a:rPr>
              <a:t>Best approach to accomplish objective?</a:t>
            </a:r>
          </a:p>
          <a:p>
            <a:endParaRPr lang="en-US" sz="1700" dirty="0">
              <a:solidFill>
                <a:srgbClr val="FFFFFF"/>
              </a:solidFill>
            </a:endParaRPr>
          </a:p>
          <a:p>
            <a:r>
              <a:rPr lang="en-US" sz="1700" dirty="0">
                <a:solidFill>
                  <a:srgbClr val="FFFFFF"/>
                </a:solidFill>
              </a:rPr>
              <a:t>Missing parts to accomplish objective?</a:t>
            </a:r>
          </a:p>
          <a:p>
            <a:endParaRPr lang="en-US" sz="1700" dirty="0">
              <a:solidFill>
                <a:srgbClr val="FFFFFF"/>
              </a:solidFill>
            </a:endParaRPr>
          </a:p>
          <a:p>
            <a:r>
              <a:rPr lang="en-US" sz="1700" dirty="0">
                <a:solidFill>
                  <a:srgbClr val="FFFFFF"/>
                </a:solidFill>
              </a:rPr>
              <a:t>Emphasize and KISS?</a:t>
            </a:r>
          </a:p>
          <a:p>
            <a:endParaRPr lang="en-US" sz="1700" dirty="0">
              <a:solidFill>
                <a:srgbClr val="FFFFFF"/>
              </a:solidFill>
            </a:endParaRPr>
          </a:p>
          <a:p>
            <a:r>
              <a:rPr lang="en-US" sz="1700" dirty="0">
                <a:solidFill>
                  <a:srgbClr val="FFFFFF"/>
                </a:solidFill>
              </a:rPr>
              <a:t>Tie everything together?</a:t>
            </a:r>
          </a:p>
          <a:p>
            <a:endParaRPr lang="en-US" sz="1700" dirty="0">
              <a:solidFill>
                <a:srgbClr val="FFFFFF"/>
              </a:solidFill>
            </a:endParaRPr>
          </a:p>
          <a:p>
            <a:r>
              <a:rPr lang="en-US" sz="1700" dirty="0">
                <a:solidFill>
                  <a:srgbClr val="FFFFFF"/>
                </a:solidFill>
              </a:rPr>
              <a:t>Build sustainability?</a:t>
            </a:r>
          </a:p>
        </p:txBody>
      </p:sp>
    </p:spTree>
    <p:extLst>
      <p:ext uri="{BB962C8B-B14F-4D97-AF65-F5344CB8AC3E}">
        <p14:creationId xmlns:p14="http://schemas.microsoft.com/office/powerpoint/2010/main" val="906595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500F72-7945-45C7-8160-444B925B7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029" y="365125"/>
            <a:ext cx="537337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Outcome of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8FCFE-3CAD-40E9-B194-CE182A72F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90636" y="2022601"/>
            <a:ext cx="5370763" cy="4154361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/>
            <a:r>
              <a:rPr lang="en-US" sz="1700" dirty="0"/>
              <a:t>Schedule July launch</a:t>
            </a:r>
          </a:p>
          <a:p>
            <a:pPr marL="514350"/>
            <a:r>
              <a:rPr lang="en-US" sz="1700" dirty="0"/>
              <a:t>Create various documents</a:t>
            </a:r>
          </a:p>
          <a:p>
            <a:pPr marL="514350"/>
            <a:r>
              <a:rPr lang="en-US" sz="1700" dirty="0"/>
              <a:t>Managers meeting – Goal: combat complacency and stir up after-hours observations</a:t>
            </a:r>
          </a:p>
          <a:p>
            <a:pPr marL="514350"/>
            <a:r>
              <a:rPr lang="en-US" sz="1700" dirty="0"/>
              <a:t>Develop basic structure of emphasized items </a:t>
            </a:r>
          </a:p>
          <a:p>
            <a:pPr marL="514350"/>
            <a:r>
              <a:rPr lang="en-US" sz="1700" dirty="0"/>
              <a:t>Develop consistent verbiage</a:t>
            </a:r>
          </a:p>
          <a:p>
            <a:pPr marL="514350"/>
            <a:r>
              <a:rPr lang="en-US" sz="1700" dirty="0"/>
              <a:t>Create visual triggers</a:t>
            </a:r>
          </a:p>
          <a:p>
            <a:pPr marL="514350"/>
            <a:r>
              <a:rPr lang="en-US" sz="1700" dirty="0"/>
              <a:t>Create fundamental approach of discussion among crews</a:t>
            </a:r>
          </a:p>
          <a:p>
            <a:pPr marL="514350"/>
            <a:r>
              <a:rPr lang="en-US" sz="1700" dirty="0"/>
              <a:t>Develop short range / long range plans</a:t>
            </a:r>
          </a:p>
          <a:p>
            <a:pPr marL="514350"/>
            <a:r>
              <a:rPr lang="en-US" sz="1700" dirty="0"/>
              <a:t>Build sustainability through meetings and weekly safety talks</a:t>
            </a:r>
          </a:p>
          <a:p>
            <a:pPr marL="514350"/>
            <a:endParaRPr lang="en-US" sz="1700" dirty="0"/>
          </a:p>
          <a:p>
            <a:pPr marL="514350"/>
            <a:endParaRPr lang="en-US" sz="1700" dirty="0"/>
          </a:p>
        </p:txBody>
      </p:sp>
      <p:pic>
        <p:nvPicPr>
          <p:cNvPr id="16" name="Content Placeholder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AD7C4B9-3B28-49D2-9B56-FDE6680873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7" y="2600902"/>
            <a:ext cx="2754343" cy="2366407"/>
          </a:xfrm>
        </p:spPr>
      </p:pic>
    </p:spTree>
    <p:extLst>
      <p:ext uri="{BB962C8B-B14F-4D97-AF65-F5344CB8AC3E}">
        <p14:creationId xmlns:p14="http://schemas.microsoft.com/office/powerpoint/2010/main" val="2758035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13C71-B2FF-4824-8EA9-4B5AFDEC8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297238"/>
            <a:ext cx="2522980" cy="1597315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Managers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811D6-3145-4729-A339-BC332A694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1" y="2191791"/>
            <a:ext cx="2522980" cy="4280029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Why? 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Reasons Swiss Cheese Model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(4) .5 – 2 Minute videos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Program Description and Implementation Plan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Initial Steps / Ongoing Activities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700" i="1" cap="all" dirty="0">
                <a:solidFill>
                  <a:schemeClr val="bg1"/>
                </a:solidFill>
              </a:rPr>
              <a:t>outcome of meeting: </a:t>
            </a:r>
          </a:p>
          <a:p>
            <a:pPr marL="0" indent="0">
              <a:buNone/>
            </a:pPr>
            <a:r>
              <a:rPr lang="en-US" sz="1700" i="1" cap="all" dirty="0">
                <a:solidFill>
                  <a:schemeClr val="bg1"/>
                </a:solidFill>
              </a:rPr>
              <a:t>Great discussion and high engagement</a:t>
            </a:r>
          </a:p>
          <a:p>
            <a:pPr marL="0" indent="0">
              <a:buNone/>
            </a:pPr>
            <a:r>
              <a:rPr lang="en-US" sz="1700" i="1" cap="all" dirty="0">
                <a:solidFill>
                  <a:schemeClr val="bg1"/>
                </a:solidFill>
              </a:rPr>
              <a:t>After-hours crew observations</a:t>
            </a:r>
          </a:p>
          <a:p>
            <a:pPr marL="0" indent="0">
              <a:buNone/>
            </a:pPr>
            <a:r>
              <a:rPr lang="en-US" sz="1700" i="1" cap="all" dirty="0">
                <a:solidFill>
                  <a:schemeClr val="bg1"/>
                </a:solidFill>
              </a:rPr>
              <a:t> “make boards sign commitment also”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33DE67-02D6-4F71-BC85-097C2252AC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73322" y="1578818"/>
            <a:ext cx="4688077" cy="353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3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D9B7F-E6E8-4A59-8816-0542C599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7"/>
            <a:ext cx="8354890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4700" dirty="0">
                <a:solidFill>
                  <a:srgbClr val="FFFFFF"/>
                </a:solidFill>
              </a:rPr>
              <a:t>Initial Steps / Ongoing Activities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8EA54E7-66DB-492B-A4EC-9B12B64B6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51" y="2426820"/>
            <a:ext cx="3068186" cy="399763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BE8AF6E-3F21-444F-861E-C4E79B4D2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680" y="2426820"/>
            <a:ext cx="3068186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29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Fall RESAP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FEF79E-8FF4-47F7-95FF-69341E7D778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57200" y="914400"/>
            <a:ext cx="8382000" cy="51054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2000"/>
              </a:spcAft>
              <a:buNone/>
            </a:pPr>
            <a:r>
              <a:rPr lang="en-US" b="1" u="sng" dirty="0"/>
              <a:t>November 14, 2018 - 8:30am to 4:30pm</a:t>
            </a: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Welcome and Introduction				                Bud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Ground-rules							All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“Commitment to Zero Contacts” Progress Review Session		All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Additional Support Resources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SAFE app update (new features / plans) – </a:t>
            </a:r>
            <a:r>
              <a:rPr lang="en-US" sz="1600" i="1" dirty="0"/>
              <a:t>Federated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1600" dirty="0"/>
              <a:t>Examples of exceptional implementation – promotional activities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/>
              <a:t>Lunch Provided 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Onsite Checklist – review and recommendations			All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Onsite Process Discussion						All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Area Administrator Roundtable (1st session)			</a:t>
            </a: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/>
              <a:t>RESAP Reception </a:t>
            </a:r>
            <a:r>
              <a:rPr lang="en-US" sz="1600" dirty="0"/>
              <a:t>(5:00 – 6:30 PM – room to be announced)</a:t>
            </a:r>
            <a:r>
              <a:rPr lang="en-US" dirty="0"/>
              <a:t>			All</a:t>
            </a:r>
          </a:p>
        </p:txBody>
      </p:sp>
    </p:spTree>
    <p:extLst>
      <p:ext uri="{BB962C8B-B14F-4D97-AF65-F5344CB8AC3E}">
        <p14:creationId xmlns:p14="http://schemas.microsoft.com/office/powerpoint/2010/main" val="4141886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0838-8D07-4372-8198-DDF51978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4464" y="481264"/>
            <a:ext cx="2776688" cy="39078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300" dirty="0"/>
              <a:t>Extra Commitments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84E7D4-A2F5-41A9-A4AE-B84BD1346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650992" cy="6858000"/>
          </a:xfrm>
          <a:prstGeom prst="rect">
            <a:avLst/>
          </a:prstGeom>
          <a:solidFill>
            <a:srgbClr val="A18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2531D6-F318-49BD-859A-0B2B71594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749" y="481264"/>
            <a:ext cx="2405420" cy="28967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CAE29-3AF8-4858-95F5-1ABF4B08F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7" y="642131"/>
            <a:ext cx="1976291" cy="257497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3A78525-353D-47EB-B839-E380DBD7D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85820" y="481264"/>
            <a:ext cx="2405419" cy="28967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2C83C-ACD9-4E6B-9A9D-29F46E770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384" y="642131"/>
            <a:ext cx="1976291" cy="25749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436C932-B8B8-4A70-8A0D-1A4AD0A9F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78000" y="3538308"/>
            <a:ext cx="2413239" cy="28624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FEF77C-7D63-4883-94A5-A1623F506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298" y="3678058"/>
            <a:ext cx="1972642" cy="2561874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2AD82C0-24F3-4083-849D-D281174AF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0835" y="4459986"/>
            <a:ext cx="2468880" cy="0"/>
          </a:xfrm>
          <a:prstGeom prst="line">
            <a:avLst/>
          </a:prstGeom>
          <a:ln w="19050">
            <a:solidFill>
              <a:srgbClr val="A181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BEC760C0-2D8A-4DE5-9990-FA96D59E5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749" y="3538308"/>
            <a:ext cx="2405420" cy="28967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1BFC8-5547-4C86-A790-A7787D7E5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57" y="3678058"/>
            <a:ext cx="1963515" cy="254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92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CE6EC2-576E-49EE-9D69-E6B59F6AA7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3" r="23957"/>
          <a:stretch/>
        </p:blipFill>
        <p:spPr>
          <a:xfrm>
            <a:off x="20" y="10"/>
            <a:ext cx="34797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CEF1AE-9D99-41EA-A5FD-F036FD3E7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455" y="365124"/>
            <a:ext cx="4629150" cy="18288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July Launch:</a:t>
            </a:r>
            <a:br>
              <a:rPr lang="en-US" sz="3600" dirty="0"/>
            </a:br>
            <a:r>
              <a:rPr lang="en-US" sz="3600" dirty="0"/>
              <a:t>Kyle Hoffman Safety Meeting (Crew Buy-In)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0E3A9-589E-4C70-B677-87A30F472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2455" y="2322576"/>
            <a:ext cx="4629150" cy="38587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400" dirty="0"/>
              <a:t>July - September 2018 discussion based meeting with operations employees</a:t>
            </a:r>
          </a:p>
          <a:p>
            <a:endParaRPr lang="en-US" sz="1400" dirty="0"/>
          </a:p>
          <a:p>
            <a:r>
              <a:rPr lang="en-US" sz="1400" dirty="0"/>
              <a:t>Commitment to Zero Contacts Initial Launch or Support</a:t>
            </a:r>
          </a:p>
          <a:p>
            <a:pPr lvl="1"/>
            <a:r>
              <a:rPr lang="en-US" sz="1400" dirty="0"/>
              <a:t>Kyle confirmed role with cooperative</a:t>
            </a:r>
          </a:p>
          <a:p>
            <a:endParaRPr lang="en-US" sz="1400" dirty="0"/>
          </a:p>
          <a:p>
            <a:r>
              <a:rPr lang="en-US" sz="1400" dirty="0"/>
              <a:t>Topics:</a:t>
            </a:r>
          </a:p>
          <a:p>
            <a:pPr lvl="1"/>
            <a:r>
              <a:rPr lang="en-US" sz="1400" dirty="0"/>
              <a:t>Life-Saving Rules</a:t>
            </a:r>
          </a:p>
          <a:p>
            <a:pPr lvl="1"/>
            <a:r>
              <a:rPr lang="en-US" sz="1400" dirty="0"/>
              <a:t>Speak Up! Listen Up! Culture</a:t>
            </a:r>
          </a:p>
          <a:p>
            <a:pPr lvl="1"/>
            <a:r>
              <a:rPr lang="en-US" sz="1400" dirty="0"/>
              <a:t>Slow Brain Engagement</a:t>
            </a:r>
          </a:p>
          <a:p>
            <a:pPr lvl="1"/>
            <a:r>
              <a:rPr lang="en-US" sz="1400" dirty="0"/>
              <a:t>Designated Observer</a:t>
            </a:r>
          </a:p>
          <a:p>
            <a:pPr lvl="1"/>
            <a:r>
              <a:rPr lang="en-US" sz="1400" dirty="0"/>
              <a:t>Job Briefings (app demonstration included)</a:t>
            </a:r>
          </a:p>
          <a:p>
            <a:pPr lvl="1"/>
            <a:r>
              <a:rPr lang="en-US" sz="1400" dirty="0"/>
              <a:t>CEO - Signing of Commitment (if not already)</a:t>
            </a:r>
          </a:p>
          <a:p>
            <a:pPr lvl="1"/>
            <a:endParaRPr lang="en-US" sz="1400" dirty="0"/>
          </a:p>
          <a:p>
            <a:r>
              <a:rPr lang="en-US" sz="1400" dirty="0"/>
              <a:t>Senior Leader Engagement Needed / Not Required</a:t>
            </a:r>
          </a:p>
          <a:p>
            <a:endParaRPr lang="en-US" sz="1400" dirty="0"/>
          </a:p>
          <a:p>
            <a:pPr lvl="1"/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66897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77724" y="-2401326"/>
            <a:ext cx="1354979" cy="8062627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F87496-2C9C-481D-8078-A3D7AFD12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1204109"/>
            <a:ext cx="7517548" cy="8578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Basic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2F2B9-4E3E-4976-9169-2F761FBDB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5198" y="2962450"/>
            <a:ext cx="3225062" cy="334957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1600" dirty="0"/>
              <a:t>Simplified Life-Saving Rules to Gloves, Grounds, Guts</a:t>
            </a:r>
          </a:p>
          <a:p>
            <a:endParaRPr lang="en-US" sz="1600" dirty="0"/>
          </a:p>
          <a:p>
            <a:r>
              <a:rPr lang="en-US" sz="1600" dirty="0"/>
              <a:t>Agreed upon 5 Principles to be used</a:t>
            </a:r>
          </a:p>
          <a:p>
            <a:endParaRPr lang="en-US" sz="1600" dirty="0"/>
          </a:p>
          <a:p>
            <a:r>
              <a:rPr lang="en-US" sz="1600" dirty="0"/>
              <a:t>Decided to use the term S.A.F.E. for consistent message</a:t>
            </a:r>
          </a:p>
          <a:p>
            <a:endParaRPr lang="en-US" sz="1600" dirty="0"/>
          </a:p>
          <a:p>
            <a:r>
              <a:rPr lang="en-US" sz="1600" dirty="0"/>
              <a:t>Develop Pictograms using shapes similar to Life-Saving Rules</a:t>
            </a:r>
          </a:p>
          <a:p>
            <a:endParaRPr lang="en-US" sz="1600" dirty="0"/>
          </a:p>
          <a:p>
            <a:r>
              <a:rPr lang="en-US" sz="1600" dirty="0"/>
              <a:t>Develop Poster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9" name="Content Placeholder 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C7F552C-6885-4D47-87A1-C941ABAE6E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" r="4837" b="-1"/>
          <a:stretch/>
        </p:blipFill>
        <p:spPr>
          <a:xfrm>
            <a:off x="4691315" y="2962451"/>
            <a:ext cx="2629297" cy="28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49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99A8B4F-0FED-46C0-9186-5A8E116D8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1833" y="0"/>
            <a:ext cx="6482168" cy="685702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6861EE-7660-46C9-80BD-173B8F745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9"/>
          <a:stretch/>
        </p:blipFill>
        <p:spPr>
          <a:xfrm>
            <a:off x="0" y="0"/>
            <a:ext cx="9144000" cy="685702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38A69B74-22E3-47CC-823F-18BE7930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8198" y="2936394"/>
            <a:ext cx="2668367" cy="2668367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A859B9-0DF4-4EDF-B06C-6DFC95809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04" y="1031649"/>
            <a:ext cx="4738987" cy="10905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Work S.A.F.E. Rules</a:t>
            </a:r>
          </a:p>
        </p:txBody>
      </p:sp>
      <p:sp>
        <p:nvSpPr>
          <p:cNvPr id="21" name="Freeform 71">
            <a:extLst>
              <a:ext uri="{FF2B5EF4-FFF2-40B4-BE49-F238E27FC236}">
                <a16:creationId xmlns:a16="http://schemas.microsoft.com/office/drawing/2014/main" id="{1778637B-5DB8-4A75-B2E6-FC2B1BB9A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9591" y="1"/>
            <a:ext cx="4034410" cy="3427657"/>
          </a:xfrm>
          <a:custGeom>
            <a:avLst/>
            <a:gdLst>
              <a:gd name="connsiteX0" fmla="*/ 350825 w 4034987"/>
              <a:gd name="connsiteY0" fmla="*/ 0 h 3428147"/>
              <a:gd name="connsiteX1" fmla="*/ 4034987 w 4034987"/>
              <a:gd name="connsiteY1" fmla="*/ 0 h 3428147"/>
              <a:gd name="connsiteX2" fmla="*/ 4034987 w 4034987"/>
              <a:gd name="connsiteY2" fmla="*/ 2505205 h 3428147"/>
              <a:gd name="connsiteX3" fmla="*/ 3951822 w 4034987"/>
              <a:gd name="connsiteY3" fmla="*/ 2616420 h 3428147"/>
              <a:gd name="connsiteX4" fmla="*/ 2230590 w 4034987"/>
              <a:gd name="connsiteY4" fmla="*/ 3428147 h 3428147"/>
              <a:gd name="connsiteX5" fmla="*/ 0 w 4034987"/>
              <a:gd name="connsiteY5" fmla="*/ 1197557 h 3428147"/>
              <a:gd name="connsiteX6" fmla="*/ 269220 w 4034987"/>
              <a:gd name="connsiteY6" fmla="*/ 134326 h 342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987" h="3428147">
                <a:moveTo>
                  <a:pt x="350825" y="0"/>
                </a:moveTo>
                <a:lnTo>
                  <a:pt x="4034987" y="0"/>
                </a:lnTo>
                <a:lnTo>
                  <a:pt x="4034987" y="2505205"/>
                </a:lnTo>
                <a:lnTo>
                  <a:pt x="3951822" y="2616420"/>
                </a:lnTo>
                <a:cubicBezTo>
                  <a:pt x="3542699" y="3112162"/>
                  <a:pt x="2923546" y="3428147"/>
                  <a:pt x="2230590" y="3428147"/>
                </a:cubicBezTo>
                <a:cubicBezTo>
                  <a:pt x="998669" y="3428147"/>
                  <a:pt x="0" y="2429478"/>
                  <a:pt x="0" y="1197557"/>
                </a:cubicBezTo>
                <a:cubicBezTo>
                  <a:pt x="0" y="812582"/>
                  <a:pt x="97526" y="450385"/>
                  <a:pt x="269220" y="13432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F4DC08B3-7B59-4012-9CB6-1DF5274A2C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33" y="130274"/>
            <a:ext cx="2879163" cy="2476081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F961820-166B-41A4-A477-258F2B195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24" y="3474270"/>
            <a:ext cx="1883165" cy="1619521"/>
          </a:xfrm>
          <a:prstGeom prst="rect">
            <a:avLst/>
          </a:prstGeom>
        </p:spPr>
      </p:pic>
      <p:sp>
        <p:nvSpPr>
          <p:cNvPr id="23" name="Freeform 75">
            <a:extLst>
              <a:ext uri="{FF2B5EF4-FFF2-40B4-BE49-F238E27FC236}">
                <a16:creationId xmlns:a16="http://schemas.microsoft.com/office/drawing/2014/main" id="{0035A30C-45F3-4EFB-B2E8-6E2A11843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4226" y="4258940"/>
            <a:ext cx="3132422" cy="2599060"/>
          </a:xfrm>
          <a:custGeom>
            <a:avLst/>
            <a:gdLst>
              <a:gd name="connsiteX0" fmla="*/ 1612418 w 3061881"/>
              <a:gd name="connsiteY0" fmla="*/ 0 h 2540529"/>
              <a:gd name="connsiteX1" fmla="*/ 3030226 w 3061881"/>
              <a:gd name="connsiteY1" fmla="*/ 843844 h 2540529"/>
              <a:gd name="connsiteX2" fmla="*/ 3061881 w 3061881"/>
              <a:gd name="connsiteY2" fmla="*/ 909556 h 2540529"/>
              <a:gd name="connsiteX3" fmla="*/ 3061881 w 3061881"/>
              <a:gd name="connsiteY3" fmla="*/ 2315281 h 2540529"/>
              <a:gd name="connsiteX4" fmla="*/ 3030226 w 3061881"/>
              <a:gd name="connsiteY4" fmla="*/ 2380992 h 2540529"/>
              <a:gd name="connsiteX5" fmla="*/ 2949460 w 3061881"/>
              <a:gd name="connsiteY5" fmla="*/ 2513937 h 2540529"/>
              <a:gd name="connsiteX6" fmla="*/ 2929575 w 3061881"/>
              <a:gd name="connsiteY6" fmla="*/ 2540529 h 2540529"/>
              <a:gd name="connsiteX7" fmla="*/ 295261 w 3061881"/>
              <a:gd name="connsiteY7" fmla="*/ 2540529 h 2540529"/>
              <a:gd name="connsiteX8" fmla="*/ 275376 w 3061881"/>
              <a:gd name="connsiteY8" fmla="*/ 2513937 h 2540529"/>
              <a:gd name="connsiteX9" fmla="*/ 0 w 3061881"/>
              <a:gd name="connsiteY9" fmla="*/ 1612418 h 2540529"/>
              <a:gd name="connsiteX10" fmla="*/ 1612418 w 3061881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1881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1881" y="909556"/>
                </a:lnTo>
                <a:lnTo>
                  <a:pt x="3061881" y="2315281"/>
                </a:lnTo>
                <a:lnTo>
                  <a:pt x="3030226" y="2380992"/>
                </a:lnTo>
                <a:cubicBezTo>
                  <a:pt x="3005404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5A858985-1B3F-4024-8BD9-0B4C02C8DA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48" y="4997992"/>
            <a:ext cx="2017182" cy="172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55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A3AE87F-2028-42D6-8BD2-35F5F7DC6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1" y="346167"/>
            <a:ext cx="1785332" cy="1588946"/>
          </a:xfrm>
          <a:prstGeom prst="rect">
            <a:avLst/>
          </a:prstGeom>
        </p:spPr>
      </p:pic>
      <p:pic>
        <p:nvPicPr>
          <p:cNvPr id="24" name="Content Placeholder 5" descr="A close up of a logo&#10;&#10;Description generated with high confidence">
            <a:extLst>
              <a:ext uri="{FF2B5EF4-FFF2-40B4-BE49-F238E27FC236}">
                <a16:creationId xmlns:a16="http://schemas.microsoft.com/office/drawing/2014/main" id="{29996268-7DA2-45FC-870F-8AE2342A0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26" y="346167"/>
            <a:ext cx="1799934" cy="1547944"/>
          </a:xfrm>
          <a:prstGeom prst="rect">
            <a:avLst/>
          </a:prstGeom>
        </p:spPr>
      </p:pic>
      <p:pic>
        <p:nvPicPr>
          <p:cNvPr id="14" name="Picture 1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8EC1472-FD0E-4C74-ACF9-0E40B73ED6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047" y="346167"/>
            <a:ext cx="1805187" cy="1547948"/>
          </a:xfrm>
          <a:prstGeom prst="rect">
            <a:avLst/>
          </a:prstGeom>
        </p:spPr>
      </p:pic>
      <p:pic>
        <p:nvPicPr>
          <p:cNvPr id="12" name="Picture 1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DFC088B-2004-4298-BE27-B526277BF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7" y="2639045"/>
            <a:ext cx="1785319" cy="1588934"/>
          </a:xfrm>
          <a:prstGeom prst="rect">
            <a:avLst/>
          </a:prstGeom>
        </p:spPr>
      </p:pic>
      <p:pic>
        <p:nvPicPr>
          <p:cNvPr id="8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5129528-CF67-4EE2-86F3-C734217EAD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0" y="4930536"/>
            <a:ext cx="1788320" cy="158266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621" y="2300641"/>
            <a:ext cx="6093379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866990-9CBF-40C5-BE8D-DA5871E7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942" y="2916520"/>
            <a:ext cx="4848965" cy="23093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Work S.A.F.E. Principles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9141714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304824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823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15556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60198" y="5336249"/>
            <a:ext cx="41148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745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23252F-5510-4806-81AC-4F8CA5EBA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914401"/>
            <a:ext cx="2743200" cy="2317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2CF1A-103D-48E7-80B0-41ECA7B9B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5677" y="4589062"/>
            <a:ext cx="2743200" cy="110703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800" i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Framed and delivered to every </a:t>
            </a:r>
            <a:r>
              <a:rPr lang="en-US" sz="1800" i="1" dirty="0">
                <a:solidFill>
                  <a:srgbClr val="FFFFFF"/>
                </a:solidFill>
              </a:rPr>
              <a:t>line shop</a:t>
            </a:r>
            <a:endParaRPr lang="en-US" sz="1800" i="1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ACBE82-3CDD-4B8C-8FE1-D236E1E5E6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22084" y="492573"/>
            <a:ext cx="4601722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10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F893E-DD2E-43B2-97B8-899BE588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029" y="365125"/>
            <a:ext cx="537337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Federated S.A.F.E. App Approach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CCD6754-CD5C-498A-B743-DCA9B4B3C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" r="1709" b="-2"/>
          <a:stretch/>
        </p:blipFill>
        <p:spPr>
          <a:xfrm>
            <a:off x="360045" y="2431936"/>
            <a:ext cx="2569467" cy="1993646"/>
          </a:xfrm>
          <a:prstGeom prst="rect">
            <a:avLst/>
          </a:prstGeom>
        </p:spPr>
      </p:pic>
      <p:graphicFrame>
        <p:nvGraphicFramePr>
          <p:cNvPr id="23" name="Content Placeholder 9">
            <a:extLst>
              <a:ext uri="{FF2B5EF4-FFF2-40B4-BE49-F238E27FC236}">
                <a16:creationId xmlns:a16="http://schemas.microsoft.com/office/drawing/2014/main" id="{C67E542D-B6EF-4456-9BA1-B96C1C11C07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290636" y="2022601"/>
          <a:ext cx="5370763" cy="4154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8875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81F92C-7F70-4CE5-A6E7-E6A53DD98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643467"/>
            <a:ext cx="2522980" cy="1597315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Follow-Up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845A4B-8E71-41A1-99DB-8BA7A5147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1" y="2638044"/>
            <a:ext cx="2522980" cy="3415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Electrical Contact Accident Review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Work S.A.F.E. Rules, Principles, and Human Performance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Commitment to Zero Contacts V 2.0 2019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Electrical Contact Testimonials in 2019</a:t>
            </a:r>
          </a:p>
        </p:txBody>
      </p:sp>
      <p:pic>
        <p:nvPicPr>
          <p:cNvPr id="8" name="Content Placeholder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9294734-B002-4DB5-BD88-779A976963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322" y="1274092"/>
            <a:ext cx="4688077" cy="414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47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46957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35DD513-EEB1-461D-83AB-740EE7379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644" y="1029200"/>
            <a:ext cx="1986278" cy="25546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DA4C3-72E3-4F9D-8463-12240CF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300" dirty="0">
                <a:solidFill>
                  <a:srgbClr val="FFFFFF"/>
                </a:solidFill>
              </a:rPr>
              <a:t>Incorporate into new Safety Manual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D02C2D-B81F-45CC-A1AE-4C47C5548F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0030" y="1063806"/>
            <a:ext cx="1994604" cy="248548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D6A2FE-4CA2-494A-9552-D7A7A35AF8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467607" y="1013385"/>
            <a:ext cx="1985008" cy="258632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3264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99572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4E2A9CB-B819-4EE7-863E-97E0D10B3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8951" y="1067734"/>
            <a:ext cx="1986279" cy="252225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380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013746-1C98-4B4A-BB49-B4B13172E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5"/>
            <a:ext cx="8354890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4700" dirty="0">
                <a:solidFill>
                  <a:srgbClr val="FFFFFF"/>
                </a:solidFill>
              </a:rPr>
              <a:t>OEC Weekly S.A.F.E. Talk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5DD973-3ED2-4D91-BF60-DE8E3C879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551" y="2426818"/>
            <a:ext cx="3068186" cy="39976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BE462DE-F62C-4151-90D6-64F29BDC8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686" y="2426818"/>
            <a:ext cx="3088174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05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sz="1200" dirty="0"/>
          </a:p>
          <a:p>
            <a:pPr algn="ctr">
              <a:lnSpc>
                <a:spcPct val="150000"/>
              </a:lnSpc>
              <a:buNone/>
            </a:pPr>
            <a:r>
              <a:rPr lang="en-US" sz="3600" b="1" dirty="0"/>
              <a:t>Ground-rules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400800"/>
            <a:ext cx="2133600" cy="32067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27642-68F2-44C9-92F9-965005BCFE50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815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4495800"/>
          </a:xfrm>
        </p:spPr>
        <p:txBody>
          <a:bodyPr/>
          <a:lstStyle/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r>
              <a:rPr lang="en-US" sz="3600" b="1" dirty="0"/>
              <a:t>RESAP Knowledge Challenge</a:t>
            </a:r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endParaRPr lang="en-US" sz="2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289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91600" cy="609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Select the onsite observation question that either FAILED or PARTIALLY FAILED most often during observations?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495800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SIP plans were communicated and understood by employees…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At least two wheel chokes on vehicles…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Correct type and number of FE on vehicles &amp; equip…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Daily operation inspections on vehicles before they leave…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00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91600" cy="609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Select the onsite observation question that either FAILED or PARTIALLY FAILED most often during observations?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495800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SIP plans were communicated and understood by employees…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At least two wheel chokes on vehicles…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Correct type and number of FE on vehicles &amp; equip…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Daily operation inspections on vehicles before the leave…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307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533400"/>
          </a:xfrm>
        </p:spPr>
        <p:txBody>
          <a:bodyPr/>
          <a:lstStyle/>
          <a:p>
            <a:pPr indent="168275"/>
            <a:r>
              <a:rPr lang="en-US" dirty="0"/>
              <a:t>Onsite Observation Team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81749"/>
            <a:ext cx="2133600" cy="476251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2EAAFB-C2B6-4C32-9965-8DAE01322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18032"/>
            <a:ext cx="7696200" cy="56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35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91600" cy="609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Select the onsite observation question that FAILED most often during observations?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495800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SIP plans were communicated and understood by employees…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Arc rated traffic control vests are available…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AED’s are available on vehicles…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Pole yards and storage areas have gates and fences used to secure…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3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91600" cy="609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Select the onsite observation question that FAILED most often during observations?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495800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SIP plans were communicated and understood by employees…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Arc rated traffic control vests are available…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AED’s are available on vehicles…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Pole yards and storage areas have gates and fences used to secure…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494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533400"/>
          </a:xfrm>
        </p:spPr>
        <p:txBody>
          <a:bodyPr/>
          <a:lstStyle/>
          <a:p>
            <a:pPr indent="168275"/>
            <a:r>
              <a:rPr lang="en-US" dirty="0"/>
              <a:t>Onsite Observation Team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81749"/>
            <a:ext cx="2133600" cy="476251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B7EDDE-E4F0-4723-9B08-D0602AB2D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58678"/>
            <a:ext cx="7682170" cy="5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061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91600" cy="609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Choose the area selected most often by co-ops to work on in their Safety Improvement Plans?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534400" cy="4495800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Expectations and accountability for safety…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Employee involvement and participation…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Organizational safety culture…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Safety communication and awareness activities…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2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91600" cy="609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Choose the area selected most often by co-ops to work on in their Safety Improvement Plans?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534400" cy="4495800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Expectations and accountability for safety…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Employee involvement and participation…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Organizational safety culture…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Safety communication and awareness activities…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708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533400"/>
          </a:xfrm>
        </p:spPr>
        <p:txBody>
          <a:bodyPr/>
          <a:lstStyle/>
          <a:p>
            <a:pPr indent="168275"/>
            <a:r>
              <a:rPr lang="en-US" dirty="0"/>
              <a:t>Safety Improvement Plan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81749"/>
            <a:ext cx="2133600" cy="476251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C24E92-C39D-42F9-9324-1AB7B25B3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19429"/>
            <a:ext cx="7772400" cy="560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99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RESAP Meeting – Ground-rules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12520"/>
            <a:ext cx="7543800" cy="4754880"/>
          </a:xfrm>
          <a:ln>
            <a:solidFill>
              <a:srgbClr val="6699FF"/>
            </a:solidFill>
          </a:ln>
        </p:spPr>
        <p:txBody>
          <a:bodyPr anchor="ctr"/>
          <a:lstStyle/>
          <a:p>
            <a:pPr marL="457200" indent="-344488">
              <a:spcBef>
                <a:spcPts val="0"/>
              </a:spcBef>
              <a:spcAft>
                <a:spcPts val="3000"/>
              </a:spcAft>
              <a:buClr>
                <a:srgbClr val="6699FF"/>
              </a:buClr>
              <a:buFont typeface="Wingdings" panose="05000000000000000000" pitchFamily="2" charset="2"/>
              <a:buChar char="§"/>
            </a:pPr>
            <a:r>
              <a:rPr lang="en-US" dirty="0"/>
              <a:t>Actively participate – everyone's voice is important</a:t>
            </a:r>
          </a:p>
          <a:p>
            <a:pPr marL="457200" indent="-344488">
              <a:spcBef>
                <a:spcPts val="0"/>
              </a:spcBef>
              <a:spcAft>
                <a:spcPts val="3000"/>
              </a:spcAft>
              <a:buClr>
                <a:srgbClr val="6699FF"/>
              </a:buClr>
              <a:buFont typeface="Wingdings" panose="05000000000000000000" pitchFamily="2" charset="2"/>
              <a:buChar char="§"/>
            </a:pPr>
            <a:r>
              <a:rPr lang="en-US" dirty="0"/>
              <a:t>Seek to understand first – ask questions</a:t>
            </a:r>
          </a:p>
          <a:p>
            <a:pPr marL="457200" indent="-344488">
              <a:spcBef>
                <a:spcPts val="0"/>
              </a:spcBef>
              <a:spcAft>
                <a:spcPts val="1200"/>
              </a:spcAft>
              <a:buClr>
                <a:srgbClr val="6699FF"/>
              </a:buClr>
              <a:buFont typeface="Wingdings" panose="05000000000000000000" pitchFamily="2" charset="2"/>
              <a:buChar char="§"/>
            </a:pPr>
            <a:r>
              <a:rPr lang="en-US" dirty="0"/>
              <a:t>Work towards consensus</a:t>
            </a:r>
          </a:p>
          <a:p>
            <a:pPr marL="857250" lvl="1" indent="-344488">
              <a:spcBef>
                <a:spcPts val="600"/>
              </a:spcBef>
              <a:spcAft>
                <a:spcPts val="3000"/>
              </a:spcAft>
              <a:buClr>
                <a:srgbClr val="6699FF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We seek a </a:t>
            </a:r>
            <a:r>
              <a:rPr lang="en-US" sz="2400" i="1" dirty="0"/>
              <a:t>significant </a:t>
            </a:r>
            <a:r>
              <a:rPr lang="en-US" sz="2400" dirty="0"/>
              <a:t>majority to move forward</a:t>
            </a:r>
            <a:endParaRPr lang="en-US" dirty="0"/>
          </a:p>
          <a:p>
            <a:pPr marL="457200" indent="-344488">
              <a:spcBef>
                <a:spcPts val="0"/>
              </a:spcBef>
              <a:spcAft>
                <a:spcPts val="3000"/>
              </a:spcAft>
              <a:buClr>
                <a:srgbClr val="6699FF"/>
              </a:buClr>
              <a:buFont typeface="Wingdings" panose="05000000000000000000" pitchFamily="2" charset="2"/>
              <a:buChar char="§"/>
            </a:pPr>
            <a:r>
              <a:rPr lang="en-US" dirty="0"/>
              <a:t>Constantly look for incremental improvements</a:t>
            </a:r>
          </a:p>
          <a:p>
            <a:pPr marL="457200" indent="-344488">
              <a:spcBef>
                <a:spcPts val="0"/>
              </a:spcBef>
              <a:spcAft>
                <a:spcPts val="3600"/>
              </a:spcAft>
              <a:buClr>
                <a:srgbClr val="6699FF"/>
              </a:buClr>
              <a:buFont typeface="Wingdings" panose="05000000000000000000" pitchFamily="2" charset="2"/>
              <a:buChar char="§"/>
            </a:pPr>
            <a:r>
              <a:rPr lang="en-US" dirty="0"/>
              <a:t>Seek strong relationships – dignity &amp; respect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27642-68F2-44C9-92F9-965005BCFE5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16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91600" cy="609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Choose the area selected most often by co-ops in their Internal Cooperative Evaluations as needing the greatest improvement?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534400" cy="4495800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SIP plan implementation…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Information sharing with contractors…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Safety performance measures…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OSHA 10 hour course…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91600" cy="609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Choose the area selected most often by co-ops in their Internal Cooperative Evaluations as needing the greatest improvement?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534400" cy="4495800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SIP plan implementation…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Information sharing with contractors…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Safety performance measures…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OSHA 10 hour course…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187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533400"/>
          </a:xfrm>
        </p:spPr>
        <p:txBody>
          <a:bodyPr/>
          <a:lstStyle/>
          <a:p>
            <a:pPr indent="168275"/>
            <a:r>
              <a:rPr lang="en-US" dirty="0"/>
              <a:t>Internal Evaluation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81749"/>
            <a:ext cx="2133600" cy="476251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DFA5E1-BF64-46B4-BF06-466116190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75" y="674263"/>
            <a:ext cx="7543800" cy="565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68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91600" cy="609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Choose the onsite observation question that FAILED the most of the observations shown below?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534400" cy="4495800"/>
          </a:xfrm>
        </p:spPr>
        <p:txBody>
          <a:bodyPr/>
          <a:lstStyle/>
          <a:p>
            <a:pPr marL="514350" indent="-514350"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Pole loading procedures call for the use of slings &amp;/or pole lifting tongs that are…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Protective chaps issued and/or available…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Noise hazard assessments are completed…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Vehicle ground cables are individually marked with a…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33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91600" cy="609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Choose the onsite observation question that FAILED most of the observations shown below?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534400" cy="4495800"/>
          </a:xfrm>
        </p:spPr>
        <p:txBody>
          <a:bodyPr/>
          <a:lstStyle/>
          <a:p>
            <a:pPr marL="514350" indent="-514350"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Pole loading procedures call for the use of slings &amp;/or pole lifting tongs that are… (19)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Protective chaps issued and/or available… (16)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Noise hazard assessments are completed… (15)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Vehicle ground cables are individually marked with a… (15)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2829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91600" cy="609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Choose the onsite observation question that FAILED most of the observations shown below?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534400" cy="4495800"/>
          </a:xfrm>
        </p:spPr>
        <p:txBody>
          <a:bodyPr/>
          <a:lstStyle/>
          <a:p>
            <a:pPr marL="514350" indent="-514350"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Storage, management and disposal of PCB contaminated fluids… are consistent with appropriate regs…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SIP is organized and structured appropriately…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Cranes and overhead lifting devices are inspected… by a certified inspector…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SIP is monitored and tracked to ensure progress…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6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91600" cy="609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Choose the onsite observation question that FAILED most of the observations shown below?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534400" cy="4495800"/>
          </a:xfrm>
        </p:spPr>
        <p:txBody>
          <a:bodyPr/>
          <a:lstStyle/>
          <a:p>
            <a:pPr marL="514350" indent="-514350"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Storage, management and disposal of PCB contaminated fluids… are consistent with appropriate regs… (15)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SIP is organized and structured appropriately… (19)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Cranes and overhead lifting devices are inspected… by a certified inspector… (15)</a:t>
            </a:r>
          </a:p>
          <a:p>
            <a:pPr marL="514350" indent="-514350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SIP is monitored and tracked to ensure progress… (22)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1885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sz="1200" dirty="0"/>
          </a:p>
          <a:p>
            <a:pPr algn="ctr">
              <a:lnSpc>
                <a:spcPct val="150000"/>
              </a:lnSpc>
              <a:buNone/>
            </a:pPr>
            <a:r>
              <a:rPr lang="en-US" sz="3600" b="1" dirty="0"/>
              <a:t>Onsite Checklist 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3600" b="1" dirty="0"/>
              <a:t>Review &amp; Recommendations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400800"/>
            <a:ext cx="2133600" cy="32067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27642-68F2-44C9-92F9-965005BCFE50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907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609600"/>
          </a:xfrm>
        </p:spPr>
        <p:txBody>
          <a:bodyPr/>
          <a:lstStyle/>
          <a:p>
            <a:r>
              <a:rPr lang="en-US" dirty="0"/>
              <a:t>Regional Teams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400800"/>
            <a:ext cx="2133600" cy="32067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27642-68F2-44C9-92F9-965005BCFE50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AF07ED-6B74-4B2B-8BED-70159BF607B0}"/>
              </a:ext>
            </a:extLst>
          </p:cNvPr>
          <p:cNvSpPr/>
          <p:nvPr/>
        </p:nvSpPr>
        <p:spPr>
          <a:xfrm>
            <a:off x="714083" y="3733800"/>
            <a:ext cx="3429000" cy="19050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400" b="1" u="sng" dirty="0">
                <a:solidFill>
                  <a:schemeClr val="tx1"/>
                </a:solidFill>
              </a:rPr>
              <a:t>Team 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Joe McElroy		MI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Dwight Miller		OH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Joe Selnekovic		PA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Troy Dahl		WI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Thomas Maddalone	ID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DADE08-CCE3-4A0F-B97C-BDCDBF931016}"/>
              </a:ext>
            </a:extLst>
          </p:cNvPr>
          <p:cNvSpPr/>
          <p:nvPr/>
        </p:nvSpPr>
        <p:spPr>
          <a:xfrm>
            <a:off x="733716" y="1755872"/>
            <a:ext cx="3429000" cy="14478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400" b="1" u="sng" dirty="0">
                <a:solidFill>
                  <a:schemeClr val="tx1"/>
                </a:solidFill>
              </a:rPr>
              <a:t>Team 1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John Dvorak		IA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Lidia Jacobson		MN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Mark Patterson		SD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96FAC3-0128-47A3-8C94-CFEA179E793C}"/>
              </a:ext>
            </a:extLst>
          </p:cNvPr>
          <p:cNvSpPr/>
          <p:nvPr/>
        </p:nvSpPr>
        <p:spPr>
          <a:xfrm>
            <a:off x="5048834" y="1752600"/>
            <a:ext cx="3409366" cy="14478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400" b="1" u="sng" dirty="0">
                <a:solidFill>
                  <a:schemeClr val="tx1"/>
                </a:solidFill>
              </a:rPr>
              <a:t>Team 3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Michael Kelley		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Gerald Gordon		MS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Mike Williams		TX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BDE5F9-55DB-49FF-B15D-07B12DE43F45}"/>
              </a:ext>
            </a:extLst>
          </p:cNvPr>
          <p:cNvSpPr/>
          <p:nvPr/>
        </p:nvSpPr>
        <p:spPr>
          <a:xfrm>
            <a:off x="5048834" y="3733800"/>
            <a:ext cx="3409365" cy="14478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400" b="1" u="sng" dirty="0">
                <a:solidFill>
                  <a:schemeClr val="tx1"/>
                </a:solidFill>
              </a:rPr>
              <a:t>Team 4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Mark Mosley		FL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Dale Kishbaugh		CO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Warren Higgins		TX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B79242-5B56-4F3D-9C7F-8B755B361D91}"/>
              </a:ext>
            </a:extLst>
          </p:cNvPr>
          <p:cNvSpPr txBox="1"/>
          <p:nvPr/>
        </p:nvSpPr>
        <p:spPr>
          <a:xfrm>
            <a:off x="5181600" y="6248400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Discuss process issues</a:t>
            </a:r>
          </a:p>
        </p:txBody>
      </p:sp>
    </p:spTree>
    <p:extLst>
      <p:ext uri="{BB962C8B-B14F-4D97-AF65-F5344CB8AC3E}">
        <p14:creationId xmlns:p14="http://schemas.microsoft.com/office/powerpoint/2010/main" val="39142289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2713"/>
            <a:r>
              <a:rPr lang="en-US" dirty="0"/>
              <a:t>Creating a CI Process for Onsite Evaluation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400" cy="3810000"/>
          </a:xfrm>
        </p:spPr>
        <p:txBody>
          <a:bodyPr/>
          <a:lstStyle/>
          <a:p>
            <a:pPr marL="1203325" indent="-1203325">
              <a:spcAft>
                <a:spcPts val="2400"/>
              </a:spcAft>
              <a:buNone/>
              <a:defRPr/>
            </a:pPr>
            <a:r>
              <a:rPr lang="en-US" sz="3200" dirty="0"/>
              <a:t>Objectives: </a:t>
            </a:r>
          </a:p>
          <a:p>
            <a:pPr>
              <a:spcAft>
                <a:spcPts val="3000"/>
              </a:spcAft>
              <a:defRPr/>
            </a:pPr>
            <a:r>
              <a:rPr lang="en-US" sz="3200" dirty="0"/>
              <a:t>Ensure RESAP onsite survey is concise, clear and up-to-date as possible</a:t>
            </a:r>
          </a:p>
          <a:p>
            <a:pPr>
              <a:spcAft>
                <a:spcPts val="3000"/>
              </a:spcAft>
              <a:defRPr/>
            </a:pPr>
            <a:r>
              <a:rPr lang="en-US" sz="3200" dirty="0"/>
              <a:t>Ensure onsite observation process is efficient and meaningful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14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965960"/>
            <a:ext cx="8534400" cy="3672840"/>
          </a:xfrm>
        </p:spPr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en-US" sz="3600" b="1" dirty="0"/>
              <a:t>Commitment to Zero Contacts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3600" b="1" dirty="0"/>
              <a:t>Progress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400800"/>
            <a:ext cx="2133600" cy="320674"/>
          </a:xfrm>
        </p:spPr>
        <p:txBody>
          <a:bodyPr/>
          <a:lstStyle/>
          <a:p>
            <a:pPr>
              <a:defRPr/>
            </a:pPr>
            <a:fld id="{F3327642-68F2-44C9-92F9-965005BCFE50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0853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3FE2B7-D694-4631-9396-AE3374962F5B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11"/>
          </p:nvPr>
        </p:nvSpPr>
        <p:spPr>
          <a:xfrm>
            <a:off x="0" y="1"/>
            <a:ext cx="9144000" cy="685800"/>
          </a:xfrm>
        </p:spPr>
        <p:txBody>
          <a:bodyPr/>
          <a:lstStyle/>
          <a:p>
            <a:pPr marL="173038"/>
            <a:r>
              <a:rPr lang="en-US" sz="2000" dirty="0"/>
              <a:t>Focus Areas for Review</a:t>
            </a:r>
          </a:p>
        </p:txBody>
      </p:sp>
      <p:sp>
        <p:nvSpPr>
          <p:cNvPr id="2" name="Folded Corner 1"/>
          <p:cNvSpPr/>
          <p:nvPr/>
        </p:nvSpPr>
        <p:spPr>
          <a:xfrm>
            <a:off x="3764280" y="2407920"/>
            <a:ext cx="1280160" cy="1554480"/>
          </a:xfrm>
          <a:prstGeom prst="foldedCorner">
            <a:avLst/>
          </a:prstGeom>
          <a:solidFill>
            <a:srgbClr val="002060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Onsite Observation Survey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583680" y="899160"/>
            <a:ext cx="1920240" cy="3291840"/>
          </a:xfrm>
          <a:prstGeom prst="roundRect">
            <a:avLst>
              <a:gd name="adj" fmla="val 11678"/>
            </a:avLst>
          </a:prstGeom>
          <a:solidFill>
            <a:srgbClr val="0066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10400" y="1547336"/>
            <a:ext cx="106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marR="0" lvl="0" indent="-233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OSHA</a:t>
            </a:r>
          </a:p>
          <a:p>
            <a:pPr marL="233363" marR="0" lvl="0" indent="-233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FMCSA</a:t>
            </a:r>
          </a:p>
          <a:p>
            <a:pPr marL="233363" marR="0" lvl="0" indent="-233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EPA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7000" y="1166336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Regulatory Agencies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77000" y="24384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Non-Government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10400" y="2772252"/>
            <a:ext cx="1066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marR="0" lvl="0" indent="-233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EPRI</a:t>
            </a:r>
          </a:p>
          <a:p>
            <a:pPr marL="233363" marR="0" lvl="0" indent="-233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IEEE</a:t>
            </a:r>
          </a:p>
          <a:p>
            <a:pPr marL="233363" marR="0" lvl="0" indent="-233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NESC</a:t>
            </a:r>
          </a:p>
          <a:p>
            <a:pPr marL="233363" marR="0" lvl="0" indent="-233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ANSI</a:t>
            </a:r>
          </a:p>
          <a:p>
            <a:pPr marL="233363" marR="0" lvl="0" indent="-233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NFPA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5800" y="838200"/>
            <a:ext cx="1524000" cy="914400"/>
          </a:xfrm>
          <a:prstGeom prst="roundRect">
            <a:avLst/>
          </a:prstGeom>
          <a:solidFill>
            <a:srgbClr val="0066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Cultural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Attributes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5800" y="2164298"/>
            <a:ext cx="1524000" cy="914400"/>
          </a:xfrm>
          <a:prstGeom prst="roundRect">
            <a:avLst/>
          </a:prstGeom>
          <a:solidFill>
            <a:srgbClr val="0066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Safety Program Processes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5800" y="3490396"/>
            <a:ext cx="1524000" cy="914400"/>
          </a:xfrm>
          <a:prstGeom prst="roundRect">
            <a:avLst/>
          </a:prstGeom>
          <a:solidFill>
            <a:srgbClr val="0066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Areas of Exposure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724400" y="5257800"/>
            <a:ext cx="1524000" cy="914400"/>
          </a:xfrm>
          <a:prstGeom prst="roundRect">
            <a:avLst/>
          </a:prstGeom>
          <a:solidFill>
            <a:srgbClr val="0066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Housekeeping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819400" y="5257800"/>
            <a:ext cx="1524000" cy="914400"/>
          </a:xfrm>
          <a:prstGeom prst="roundRect">
            <a:avLst/>
          </a:prstGeom>
          <a:solidFill>
            <a:srgbClr val="0066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Areas that can be combined or simplified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20676" y="4816495"/>
            <a:ext cx="1524000" cy="914400"/>
          </a:xfrm>
          <a:prstGeom prst="roundRect">
            <a:avLst/>
          </a:prstGeom>
          <a:solidFill>
            <a:srgbClr val="0066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Inspection Processes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5800" y="4800600"/>
            <a:ext cx="1524000" cy="914400"/>
          </a:xfrm>
          <a:prstGeom prst="roundRect">
            <a:avLst/>
          </a:prstGeom>
          <a:solidFill>
            <a:srgbClr val="0066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Industry Trends</a:t>
            </a:r>
          </a:p>
        </p:txBody>
      </p:sp>
      <p:sp>
        <p:nvSpPr>
          <p:cNvPr id="9" name="Right Bracket 8"/>
          <p:cNvSpPr/>
          <p:nvPr/>
        </p:nvSpPr>
        <p:spPr>
          <a:xfrm rot="5400000">
            <a:off x="2895600" y="1722120"/>
            <a:ext cx="3017520" cy="2468880"/>
          </a:xfrm>
          <a:prstGeom prst="rightBracket">
            <a:avLst>
              <a:gd name="adj" fmla="val 240"/>
            </a:avLst>
          </a:prstGeom>
          <a:ln w="22225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523153" y="2781300"/>
            <a:ext cx="372447" cy="35052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ight Arrow 25"/>
          <p:cNvSpPr/>
          <p:nvPr/>
        </p:nvSpPr>
        <p:spPr>
          <a:xfrm rot="10800000">
            <a:off x="5942822" y="2781300"/>
            <a:ext cx="372447" cy="35052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ight Arrow 26"/>
          <p:cNvSpPr/>
          <p:nvPr/>
        </p:nvSpPr>
        <p:spPr>
          <a:xfrm rot="16200000">
            <a:off x="4210516" y="4659164"/>
            <a:ext cx="372447" cy="35052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7400" y="6459379"/>
            <a:ext cx="1715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Subject Matter Experts</a:t>
            </a:r>
          </a:p>
        </p:txBody>
      </p:sp>
    </p:spTree>
    <p:extLst>
      <p:ext uri="{BB962C8B-B14F-4D97-AF65-F5344CB8AC3E}">
        <p14:creationId xmlns:p14="http://schemas.microsoft.com/office/powerpoint/2010/main" val="40597592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2713"/>
            <a:r>
              <a:rPr lang="en-US" dirty="0"/>
              <a:t>Desired Outcomes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400" cy="4038600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  <a:defRPr/>
            </a:pPr>
            <a:r>
              <a:rPr lang="en-US" sz="3200" dirty="0"/>
              <a:t>Review team summary recommendations</a:t>
            </a:r>
          </a:p>
          <a:p>
            <a:pPr marL="457200" indent="-457200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  <a:defRPr/>
            </a:pPr>
            <a:r>
              <a:rPr lang="en-US" sz="3200" dirty="0"/>
              <a:t>Agree on </a:t>
            </a:r>
            <a:r>
              <a:rPr lang="en-US" sz="3200" u="sng" dirty="0"/>
              <a:t>best</a:t>
            </a:r>
            <a:r>
              <a:rPr lang="en-US" sz="3200" dirty="0"/>
              <a:t> modifications to implement for 2019</a:t>
            </a:r>
          </a:p>
          <a:p>
            <a:pPr marL="457200" indent="-457200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  <a:defRPr/>
            </a:pPr>
            <a:r>
              <a:rPr lang="en-US" sz="3200" dirty="0"/>
              <a:t>Agree on implementation schedule, along w communication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08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168370" y="-59775"/>
            <a:ext cx="8991600" cy="609600"/>
          </a:xfrm>
        </p:spPr>
        <p:txBody>
          <a:bodyPr/>
          <a:lstStyle/>
          <a:p>
            <a:pPr marL="112713"/>
            <a:r>
              <a:rPr lang="en-US" dirty="0"/>
              <a:t>Group Evaluation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0744FD-7762-4EEA-84E2-0AAB40E50F1F}"/>
              </a:ext>
            </a:extLst>
          </p:cNvPr>
          <p:cNvSpPr/>
          <p:nvPr/>
        </p:nvSpPr>
        <p:spPr>
          <a:xfrm>
            <a:off x="762000" y="1905000"/>
            <a:ext cx="1524000" cy="762000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Individual Review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1079D8-96F6-47F0-A36C-33FAC2229F57}"/>
              </a:ext>
            </a:extLst>
          </p:cNvPr>
          <p:cNvSpPr/>
          <p:nvPr/>
        </p:nvSpPr>
        <p:spPr>
          <a:xfrm>
            <a:off x="2819400" y="1752600"/>
            <a:ext cx="5486400" cy="10668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ID 4 changes you would advocate as most important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ID any changes for the “Not Now Bin”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ID any clarifications or questions needed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Remaining recommendations would be OK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C7631D-7E22-48EA-944D-87B70EEB6001}"/>
              </a:ext>
            </a:extLst>
          </p:cNvPr>
          <p:cNvSpPr/>
          <p:nvPr/>
        </p:nvSpPr>
        <p:spPr>
          <a:xfrm>
            <a:off x="609600" y="609600"/>
            <a:ext cx="7162800" cy="914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Efficient use of time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We will not eat the elephant in one bite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Beginning a journey by finding the most important opportunities in this moment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9D3F3B-63BC-4A22-B55C-73E47E66A262}"/>
              </a:ext>
            </a:extLst>
          </p:cNvPr>
          <p:cNvSpPr/>
          <p:nvPr/>
        </p:nvSpPr>
        <p:spPr>
          <a:xfrm>
            <a:off x="762000" y="4182178"/>
            <a:ext cx="1524000" cy="762000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Break-out Review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AD7ADA-84B7-43AE-8354-DFE170859341}"/>
              </a:ext>
            </a:extLst>
          </p:cNvPr>
          <p:cNvSpPr/>
          <p:nvPr/>
        </p:nvSpPr>
        <p:spPr>
          <a:xfrm>
            <a:off x="762000" y="3048000"/>
            <a:ext cx="1524000" cy="762000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Open Group Discussion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CEF029-E2B9-4C31-8FCD-79F058C65C1D}"/>
              </a:ext>
            </a:extLst>
          </p:cNvPr>
          <p:cNvSpPr/>
          <p:nvPr/>
        </p:nvSpPr>
        <p:spPr>
          <a:xfrm>
            <a:off x="762000" y="5410200"/>
            <a:ext cx="1524000" cy="762000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Group Review and Prioritization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068214-6BBF-46F3-AE9E-8C99B488063C}"/>
              </a:ext>
            </a:extLst>
          </p:cNvPr>
          <p:cNvSpPr/>
          <p:nvPr/>
        </p:nvSpPr>
        <p:spPr>
          <a:xfrm>
            <a:off x="2819400" y="4105978"/>
            <a:ext cx="5486400" cy="9144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Each person share the 4 changes they advocate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Each person share the changes that should go to the “Requires Follow up Bin”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After discussion prioritize the top 10 most important for the Group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025C10-731E-468A-A24E-D8CAF5B2C8DA}"/>
              </a:ext>
            </a:extLst>
          </p:cNvPr>
          <p:cNvSpPr/>
          <p:nvPr/>
        </p:nvSpPr>
        <p:spPr>
          <a:xfrm>
            <a:off x="2819400" y="3141615"/>
            <a:ext cx="5486400" cy="57477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Openly discuss clarifications and questions as a group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D98C67-54FD-4134-93F0-B4AB7333F577}"/>
              </a:ext>
            </a:extLst>
          </p:cNvPr>
          <p:cNvSpPr/>
          <p:nvPr/>
        </p:nvSpPr>
        <p:spPr>
          <a:xfrm>
            <a:off x="2819400" y="5334000"/>
            <a:ext cx="5486400" cy="9144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Each break-out group shares their top changes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Roll up recommendations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Prioritize changes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1422F22-6583-44FC-AF8F-C0625E52AABC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2286000" y="2286000"/>
            <a:ext cx="5334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A7A3FD-F310-412B-8836-567FD637C6C0}"/>
              </a:ext>
            </a:extLst>
          </p:cNvPr>
          <p:cNvCxnSpPr>
            <a:cxnSpLocks/>
            <a:stCxn id="11" idx="3"/>
            <a:endCxn id="14" idx="1"/>
          </p:cNvCxnSpPr>
          <p:nvPr/>
        </p:nvCxnSpPr>
        <p:spPr>
          <a:xfrm>
            <a:off x="2286000" y="3429000"/>
            <a:ext cx="5334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F2C5B3-4C25-413A-8B4F-17B9C2D20BF3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2286000" y="4563178"/>
            <a:ext cx="5334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D95DD2-607F-420B-B724-80E0030ADB50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>
            <a:off x="2286000" y="5791200"/>
            <a:ext cx="5334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44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2713"/>
            <a:r>
              <a:rPr lang="en-US" dirty="0"/>
              <a:t>Options for Future Consideration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42672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  <a:defRPr/>
            </a:pPr>
            <a:r>
              <a:rPr lang="en-US" sz="2000" dirty="0"/>
              <a:t>Possible Options: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000" dirty="0"/>
              <a:t>Conduct a centralized meeting annually for volunteer task team members to invest quality time in a deeper dive and more concise recommendations</a:t>
            </a:r>
          </a:p>
          <a:p>
            <a:pPr marL="914400" lvl="1" indent="-344488">
              <a:spcBef>
                <a:spcPts val="0"/>
              </a:spcBef>
              <a:spcAft>
                <a:spcPts val="3600"/>
              </a:spcAft>
              <a:defRPr/>
            </a:pPr>
            <a:r>
              <a:rPr lang="en-US" dirty="0"/>
              <a:t>February or July??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000" dirty="0"/>
              <a:t>Consider use of safety professional organizations to help support ongoing evaluation</a:t>
            </a:r>
          </a:p>
          <a:p>
            <a:pPr marL="857250" lvl="1" indent="-287338">
              <a:spcBef>
                <a:spcPts val="0"/>
              </a:spcBef>
              <a:spcAft>
                <a:spcPts val="3600"/>
              </a:spcAft>
              <a:defRPr/>
            </a:pPr>
            <a:r>
              <a:rPr lang="en-US" dirty="0"/>
              <a:t>Provides additional resource &amp; promotes buy-in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000" dirty="0"/>
              <a:t>Utilized subject matter experts to advise team in areas as directed</a:t>
            </a:r>
          </a:p>
          <a:p>
            <a:pPr marL="857250" lvl="1" indent="-287338">
              <a:spcBef>
                <a:spcPts val="0"/>
              </a:spcBef>
              <a:spcAft>
                <a:spcPts val="3000"/>
              </a:spcAft>
              <a:defRPr/>
            </a:pPr>
            <a:r>
              <a:rPr lang="en-US" dirty="0"/>
              <a:t>Helps advance team progress in specific target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5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8534400" cy="5410200"/>
          </a:xfrm>
        </p:spPr>
        <p:txBody>
          <a:bodyPr/>
          <a:lstStyle/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r>
              <a:rPr lang="en-US" sz="3600" b="1" dirty="0"/>
              <a:t>RESAP Onsite Process </a:t>
            </a:r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r>
              <a:rPr lang="en-US" sz="3600" b="1" dirty="0"/>
              <a:t>Discussion</a:t>
            </a:r>
            <a:endParaRPr lang="en-US" sz="3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3570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r>
              <a:rPr lang="en-US" sz="3600" b="1" dirty="0"/>
              <a:t>Should we build an app?</a:t>
            </a:r>
            <a:endParaRPr lang="en-US" sz="3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0563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Audit Pro -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2B230-4697-433C-9111-6A548C5FB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25" y="762000"/>
            <a:ext cx="3661075" cy="205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E794B9-F78C-4220-B825-D84779D41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55756"/>
            <a:ext cx="5029200" cy="6378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3DBCC7-CC13-4944-AF92-248A632E93ED}"/>
              </a:ext>
            </a:extLst>
          </p:cNvPr>
          <p:cNvSpPr txBox="1"/>
          <p:nvPr/>
        </p:nvSpPr>
        <p:spPr>
          <a:xfrm>
            <a:off x="609600" y="3352800"/>
            <a:ext cx="2819400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u="sng" dirty="0">
                <a:solidFill>
                  <a:schemeClr val="bg1"/>
                </a:solidFill>
              </a:rPr>
              <a:t>Possible Attributes</a:t>
            </a:r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Concise / Clear</a:t>
            </a:r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Focused</a:t>
            </a:r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Ties visuals with explanations</a:t>
            </a:r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Includes team evaluation by section</a:t>
            </a:r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Simplifies data entry – providing more time for discussion and observation</a:t>
            </a:r>
          </a:p>
        </p:txBody>
      </p:sp>
    </p:spTree>
    <p:extLst>
      <p:ext uri="{BB962C8B-B14F-4D97-AF65-F5344CB8AC3E}">
        <p14:creationId xmlns:p14="http://schemas.microsoft.com/office/powerpoint/2010/main" val="137098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578646-3C69-4961-9D01-D25575666355}"/>
              </a:ext>
            </a:extLst>
          </p:cNvPr>
          <p:cNvSpPr/>
          <p:nvPr/>
        </p:nvSpPr>
        <p:spPr>
          <a:xfrm>
            <a:off x="52347" y="1080654"/>
            <a:ext cx="3042582" cy="4343400"/>
          </a:xfrm>
          <a:prstGeom prst="roundRect">
            <a:avLst>
              <a:gd name="adj" fmla="val 1222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 for Streamlining the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lowchart: Multidocument 5">
            <a:extLst>
              <a:ext uri="{FF2B5EF4-FFF2-40B4-BE49-F238E27FC236}">
                <a16:creationId xmlns:a16="http://schemas.microsoft.com/office/drawing/2014/main" id="{2258DE11-842F-44E6-8684-A0DA9C1069E3}"/>
              </a:ext>
            </a:extLst>
          </p:cNvPr>
          <p:cNvSpPr/>
          <p:nvPr/>
        </p:nvSpPr>
        <p:spPr>
          <a:xfrm>
            <a:off x="1021080" y="1200617"/>
            <a:ext cx="1097280" cy="1188720"/>
          </a:xfrm>
          <a:prstGeom prst="flowChartMultidocument">
            <a:avLst/>
          </a:prstGeom>
          <a:solidFill>
            <a:srgbClr val="00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Onsite Obs Survey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C365BD-D88D-458A-A876-8791F5CEA85F}"/>
              </a:ext>
            </a:extLst>
          </p:cNvPr>
          <p:cNvSpPr txBox="1"/>
          <p:nvPr/>
        </p:nvSpPr>
        <p:spPr>
          <a:xfrm>
            <a:off x="866694" y="2419817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Foundational Guide for Co-ops &amp; Teams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4465AE9-C385-4C27-A9D3-E91410F16172}"/>
              </a:ext>
            </a:extLst>
          </p:cNvPr>
          <p:cNvGrpSpPr/>
          <p:nvPr/>
        </p:nvGrpSpPr>
        <p:grpSpPr>
          <a:xfrm rot="5400000">
            <a:off x="1219200" y="2267417"/>
            <a:ext cx="640080" cy="1645920"/>
            <a:chOff x="2133600" y="1066800"/>
            <a:chExt cx="1219200" cy="190500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046FF1A-B59A-447D-9F66-95018BC8BA4C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1066800"/>
              <a:ext cx="1219200" cy="9525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8BA63C6-A92D-4C27-9018-0EE88E7A02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3600" y="2019301"/>
              <a:ext cx="1219200" cy="9525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1-1.png">
            <a:extLst>
              <a:ext uri="{FF2B5EF4-FFF2-40B4-BE49-F238E27FC236}">
                <a16:creationId xmlns:a16="http://schemas.microsoft.com/office/drawing/2014/main" id="{ED1543DA-B768-4A95-9D8F-1C46358FF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797" y="3753159"/>
            <a:ext cx="626177" cy="548640"/>
          </a:xfrm>
          <a:prstGeom prst="rect">
            <a:avLst/>
          </a:prstGeom>
        </p:spPr>
      </p:pic>
      <p:pic>
        <p:nvPicPr>
          <p:cNvPr id="15" name="Picture 14" descr="1-1.png">
            <a:extLst>
              <a:ext uri="{FF2B5EF4-FFF2-40B4-BE49-F238E27FC236}">
                <a16:creationId xmlns:a16="http://schemas.microsoft.com/office/drawing/2014/main" id="{A89BF341-89D8-4C41-BB04-2894C241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423" y="1293614"/>
            <a:ext cx="1008831" cy="1008831"/>
          </a:xfrm>
          <a:prstGeom prst="rect">
            <a:avLst/>
          </a:prstGeom>
        </p:spPr>
      </p:pic>
      <p:pic>
        <p:nvPicPr>
          <p:cNvPr id="18" name="Picture 17" descr="1-3.png">
            <a:extLst>
              <a:ext uri="{FF2B5EF4-FFF2-40B4-BE49-F238E27FC236}">
                <a16:creationId xmlns:a16="http://schemas.microsoft.com/office/drawing/2014/main" id="{5343AD9F-FADE-412E-A031-416FA06AC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405" y="1569855"/>
            <a:ext cx="731795" cy="457200"/>
          </a:xfrm>
          <a:prstGeom prst="rect">
            <a:avLst/>
          </a:prstGeom>
        </p:spPr>
      </p:pic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066A634A-0BF9-4949-9AE5-DF223E5C7A1D}"/>
              </a:ext>
            </a:extLst>
          </p:cNvPr>
          <p:cNvSpPr/>
          <p:nvPr/>
        </p:nvSpPr>
        <p:spPr>
          <a:xfrm>
            <a:off x="3733800" y="5556017"/>
            <a:ext cx="1371600" cy="829293"/>
          </a:xfrm>
          <a:prstGeom prst="flowChartMagneticDisk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RESAP Servers</a:t>
            </a:r>
          </a:p>
        </p:txBody>
      </p:sp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978F211A-6E7D-4F7C-8335-8E3900ADC8EA}"/>
              </a:ext>
            </a:extLst>
          </p:cNvPr>
          <p:cNvSpPr/>
          <p:nvPr/>
        </p:nvSpPr>
        <p:spPr>
          <a:xfrm>
            <a:off x="7597841" y="3608725"/>
            <a:ext cx="685800" cy="829293"/>
          </a:xfrm>
          <a:prstGeom prst="foldedCorner">
            <a:avLst>
              <a:gd name="adj" fmla="val 20659"/>
            </a:avLst>
          </a:prstGeom>
          <a:solidFill>
            <a:schemeClr val="bg2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F3692B-C584-4E95-9B00-7BCFFB619E8A}"/>
              </a:ext>
            </a:extLst>
          </p:cNvPr>
          <p:cNvGrpSpPr/>
          <p:nvPr/>
        </p:nvGrpSpPr>
        <p:grpSpPr>
          <a:xfrm>
            <a:off x="6591053" y="914625"/>
            <a:ext cx="1524000" cy="2057400"/>
            <a:chOff x="3505200" y="4114800"/>
            <a:chExt cx="1524000" cy="20574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4B28A77-CB09-4F9C-A9BA-7B170AF774DB}"/>
                </a:ext>
              </a:extLst>
            </p:cNvPr>
            <p:cNvSpPr/>
            <p:nvPr/>
          </p:nvSpPr>
          <p:spPr>
            <a:xfrm>
              <a:off x="3505200" y="4114800"/>
              <a:ext cx="1524000" cy="2057400"/>
            </a:xfrm>
            <a:prstGeom prst="roundRect">
              <a:avLst/>
            </a:prstGeom>
            <a:noFill/>
            <a:ln w="3175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6377392-8A91-45D0-86D7-2E042EBC4F28}"/>
                </a:ext>
              </a:extLst>
            </p:cNvPr>
            <p:cNvSpPr/>
            <p:nvPr/>
          </p:nvSpPr>
          <p:spPr>
            <a:xfrm>
              <a:off x="3668550" y="4326975"/>
              <a:ext cx="1188720" cy="1463040"/>
            </a:xfrm>
            <a:prstGeom prst="roundRect">
              <a:avLst>
                <a:gd name="adj" fmla="val 8404"/>
              </a:avLst>
            </a:prstGeom>
            <a:solidFill>
              <a:schemeClr val="bg1">
                <a:lumMod val="85000"/>
              </a:schemeClr>
            </a:solidFill>
            <a:ln w="22225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B956127-BFAA-4EB8-9711-8ADD781DF365}"/>
                </a:ext>
              </a:extLst>
            </p:cNvPr>
            <p:cNvSpPr/>
            <p:nvPr/>
          </p:nvSpPr>
          <p:spPr>
            <a:xfrm>
              <a:off x="4190655" y="5902620"/>
              <a:ext cx="137160" cy="13716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CC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6E23CA2-E3A3-489F-8ADE-D38EEDDFC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9596" y="4431158"/>
              <a:ext cx="462753" cy="462753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CEBFD8B-8EFA-41F2-9046-DBA414C45662}"/>
              </a:ext>
            </a:extLst>
          </p:cNvPr>
          <p:cNvSpPr txBox="1"/>
          <p:nvPr/>
        </p:nvSpPr>
        <p:spPr>
          <a:xfrm>
            <a:off x="3581400" y="2362200"/>
            <a:ext cx="146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Onsite Observation Team</a:t>
            </a:r>
          </a:p>
        </p:txBody>
      </p:sp>
      <p:pic>
        <p:nvPicPr>
          <p:cNvPr id="30" name="Picture 29" descr="1-3.png">
            <a:extLst>
              <a:ext uri="{FF2B5EF4-FFF2-40B4-BE49-F238E27FC236}">
                <a16:creationId xmlns:a16="http://schemas.microsoft.com/office/drawing/2014/main" id="{D6CA17F3-443A-4CDE-B81D-B2A151AA9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014" y="1536076"/>
            <a:ext cx="731795" cy="457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51ACA0E-2984-49A3-AE91-9F944E3D9A19}"/>
              </a:ext>
            </a:extLst>
          </p:cNvPr>
          <p:cNvSpPr txBox="1"/>
          <p:nvPr/>
        </p:nvSpPr>
        <p:spPr>
          <a:xfrm>
            <a:off x="6620929" y="3032985"/>
            <a:ext cx="146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Observe Positives &amp; Opportunities</a:t>
            </a: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69AA60F5-24A2-4F3C-9677-E69DE1711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992" y="3573079"/>
            <a:ext cx="769408" cy="83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 descr="https://encrypted-tbn2.gstatic.com/images?q=tbn:ANd9GcTSLnikqresIt-TaLSVgvR8qs_Jwg9yLpYsSz0JowI5zrdxVEvA">
            <a:extLst>
              <a:ext uri="{FF2B5EF4-FFF2-40B4-BE49-F238E27FC236}">
                <a16:creationId xmlns:a16="http://schemas.microsoft.com/office/drawing/2014/main" id="{402E6EB5-4FDB-4EA1-AA63-A69DC28CA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62817"/>
            <a:ext cx="609600" cy="99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7A6AFFB-01A4-4367-8961-E8FB5F8566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828" b="1"/>
          <a:stretch/>
        </p:blipFill>
        <p:spPr>
          <a:xfrm>
            <a:off x="1828800" y="3573078"/>
            <a:ext cx="1185423" cy="84231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9F81100-EC65-4E20-850C-73FF5C127180}"/>
              </a:ext>
            </a:extLst>
          </p:cNvPr>
          <p:cNvSpPr txBox="1"/>
          <p:nvPr/>
        </p:nvSpPr>
        <p:spPr>
          <a:xfrm>
            <a:off x="-76200" y="4514403"/>
            <a:ext cx="12039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Co-op Safety Committees &amp; Professionals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1CF4DF91-2E39-4301-9F02-B9934D749678}"/>
              </a:ext>
            </a:extLst>
          </p:cNvPr>
          <p:cNvSpPr/>
          <p:nvPr/>
        </p:nvSpPr>
        <p:spPr>
          <a:xfrm rot="5400000">
            <a:off x="1889760" y="4045518"/>
            <a:ext cx="182880" cy="1371600"/>
          </a:xfrm>
          <a:prstGeom prst="rightBrace">
            <a:avLst>
              <a:gd name="adj1" fmla="val 0"/>
              <a:gd name="adj2" fmla="val 50000"/>
            </a:avLst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E0B30-354B-4165-B657-1AC04E07DD33}"/>
              </a:ext>
            </a:extLst>
          </p:cNvPr>
          <p:cNvSpPr txBox="1"/>
          <p:nvPr/>
        </p:nvSpPr>
        <p:spPr>
          <a:xfrm>
            <a:off x="1263000" y="4616396"/>
            <a:ext cx="1441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Onsites &amp; Statewides - coaching &amp; guidance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E95566-00B6-4024-B3B5-EFF576592A10}"/>
              </a:ext>
            </a:extLst>
          </p:cNvPr>
          <p:cNvSpPr txBox="1"/>
          <p:nvPr/>
        </p:nvSpPr>
        <p:spPr>
          <a:xfrm>
            <a:off x="5666175" y="4393160"/>
            <a:ext cx="146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Teams take pictures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5BDDE0-836C-4A91-B1EC-ECEA04067D3C}"/>
              </a:ext>
            </a:extLst>
          </p:cNvPr>
          <p:cNvSpPr txBox="1"/>
          <p:nvPr/>
        </p:nvSpPr>
        <p:spPr>
          <a:xfrm>
            <a:off x="4925809" y="1230375"/>
            <a:ext cx="1464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Teams use app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05DCA4B-40AB-4035-A4CC-C0FED48D4382}"/>
              </a:ext>
            </a:extLst>
          </p:cNvPr>
          <p:cNvSpPr txBox="1"/>
          <p:nvPr/>
        </p:nvSpPr>
        <p:spPr>
          <a:xfrm>
            <a:off x="7222553" y="4463709"/>
            <a:ext cx="146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Record Sections &amp; Notes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F325381-5302-4789-9342-D247A2EC7577}"/>
              </a:ext>
            </a:extLst>
          </p:cNvPr>
          <p:cNvCxnSpPr/>
          <p:nvPr/>
        </p:nvCxnSpPr>
        <p:spPr>
          <a:xfrm flipH="1">
            <a:off x="6667253" y="3494650"/>
            <a:ext cx="179721" cy="22860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92A0892-A324-4177-B560-D2F2F80409D3}"/>
              </a:ext>
            </a:extLst>
          </p:cNvPr>
          <p:cNvCxnSpPr>
            <a:cxnSpLocks/>
          </p:cNvCxnSpPr>
          <p:nvPr/>
        </p:nvCxnSpPr>
        <p:spPr>
          <a:xfrm>
            <a:off x="7075575" y="3984299"/>
            <a:ext cx="353678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A1322B46-42A2-4038-9998-3D90CEBD4DB1}"/>
              </a:ext>
            </a:extLst>
          </p:cNvPr>
          <p:cNvCxnSpPr>
            <a:stCxn id="15" idx="0"/>
            <a:endCxn id="6" idx="0"/>
          </p:cNvCxnSpPr>
          <p:nvPr/>
        </p:nvCxnSpPr>
        <p:spPr>
          <a:xfrm rot="16200000" flipV="1">
            <a:off x="2933026" y="-87199"/>
            <a:ext cx="92997" cy="2668630"/>
          </a:xfrm>
          <a:prstGeom prst="bentConnector3">
            <a:avLst>
              <a:gd name="adj1" fmla="val 345814"/>
            </a:avLst>
          </a:prstGeom>
          <a:ln w="22225"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366C107-71F9-4597-9600-A9E934F63148}"/>
              </a:ext>
            </a:extLst>
          </p:cNvPr>
          <p:cNvSpPr txBox="1"/>
          <p:nvPr/>
        </p:nvSpPr>
        <p:spPr>
          <a:xfrm>
            <a:off x="1600200" y="733328"/>
            <a:ext cx="23926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Teams use survey as their reference guide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C48886B1-04DA-49CC-A387-1B099A9B29D5}"/>
              </a:ext>
            </a:extLst>
          </p:cNvPr>
          <p:cNvSpPr/>
          <p:nvPr/>
        </p:nvSpPr>
        <p:spPr>
          <a:xfrm rot="5400000">
            <a:off x="7156647" y="4210930"/>
            <a:ext cx="182880" cy="1645920"/>
          </a:xfrm>
          <a:prstGeom prst="rightBrace">
            <a:avLst>
              <a:gd name="adj1" fmla="val 0"/>
              <a:gd name="adj2" fmla="val 50000"/>
            </a:avLst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504A9C01-64F3-4068-A4A5-561F08B51D08}"/>
              </a:ext>
            </a:extLst>
          </p:cNvPr>
          <p:cNvCxnSpPr>
            <a:cxnSpLocks/>
            <a:stCxn id="50" idx="1"/>
            <a:endCxn id="13" idx="1"/>
          </p:cNvCxnSpPr>
          <p:nvPr/>
        </p:nvCxnSpPr>
        <p:spPr>
          <a:xfrm rot="16200000" flipH="1" flipV="1">
            <a:off x="5618500" y="3926429"/>
            <a:ext cx="430687" cy="2828487"/>
          </a:xfrm>
          <a:prstGeom prst="bentConnector3">
            <a:avLst>
              <a:gd name="adj1" fmla="val 39729"/>
            </a:avLst>
          </a:prstGeom>
          <a:ln w="22225"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3EE58C09-505A-4802-870D-C6AA196BFBAE}"/>
              </a:ext>
            </a:extLst>
          </p:cNvPr>
          <p:cNvSpPr txBox="1"/>
          <p:nvPr/>
        </p:nvSpPr>
        <p:spPr>
          <a:xfrm>
            <a:off x="4191000" y="5076739"/>
            <a:ext cx="20878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Upload to Server when Connected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7C3A4C5-D705-4F95-8E47-46ACBAC958F0}"/>
              </a:ext>
            </a:extLst>
          </p:cNvPr>
          <p:cNvCxnSpPr>
            <a:cxnSpLocks/>
            <a:stCxn id="13" idx="4"/>
            <a:endCxn id="60" idx="1"/>
          </p:cNvCxnSpPr>
          <p:nvPr/>
        </p:nvCxnSpPr>
        <p:spPr>
          <a:xfrm>
            <a:off x="5105400" y="5970664"/>
            <a:ext cx="1787576" cy="341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lowchart: Multidocument 59">
            <a:extLst>
              <a:ext uri="{FF2B5EF4-FFF2-40B4-BE49-F238E27FC236}">
                <a16:creationId xmlns:a16="http://schemas.microsoft.com/office/drawing/2014/main" id="{EA530EB4-BF91-41F5-BB57-2CC9D4518038}"/>
              </a:ext>
            </a:extLst>
          </p:cNvPr>
          <p:cNvSpPr/>
          <p:nvPr/>
        </p:nvSpPr>
        <p:spPr>
          <a:xfrm>
            <a:off x="6892976" y="5471160"/>
            <a:ext cx="914400" cy="1005840"/>
          </a:xfrm>
          <a:prstGeom prst="flowChartMultidocument">
            <a:avLst/>
          </a:prstGeom>
          <a:solidFill>
            <a:srgbClr val="66003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Onsite Report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1F1B449-8D17-43EA-A977-CE2DE19D8E95}"/>
              </a:ext>
            </a:extLst>
          </p:cNvPr>
          <p:cNvSpPr txBox="1"/>
          <p:nvPr/>
        </p:nvSpPr>
        <p:spPr>
          <a:xfrm>
            <a:off x="4846320" y="5725544"/>
            <a:ext cx="20878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Review &amp; Finalize Report</a:t>
            </a:r>
          </a:p>
        </p:txBody>
      </p:sp>
      <p:pic>
        <p:nvPicPr>
          <p:cNvPr id="65" name="Picture 64" descr="1-1.png">
            <a:extLst>
              <a:ext uri="{FF2B5EF4-FFF2-40B4-BE49-F238E27FC236}">
                <a16:creationId xmlns:a16="http://schemas.microsoft.com/office/drawing/2014/main" id="{D1AB8C95-B250-43D1-B491-BD013EAD5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541" y="3752934"/>
            <a:ext cx="626177" cy="54864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7405BFD7-9ADE-4262-AD08-C2AF788BB28C}"/>
              </a:ext>
            </a:extLst>
          </p:cNvPr>
          <p:cNvGrpSpPr/>
          <p:nvPr/>
        </p:nvGrpSpPr>
        <p:grpSpPr>
          <a:xfrm>
            <a:off x="6601797" y="914400"/>
            <a:ext cx="1524000" cy="2057400"/>
            <a:chOff x="3505200" y="4114800"/>
            <a:chExt cx="1524000" cy="2057400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9B158A5F-7FC5-4F12-AE25-91792832BCDC}"/>
                </a:ext>
              </a:extLst>
            </p:cNvPr>
            <p:cNvSpPr/>
            <p:nvPr/>
          </p:nvSpPr>
          <p:spPr>
            <a:xfrm>
              <a:off x="3505200" y="4114800"/>
              <a:ext cx="1524000" cy="2057400"/>
            </a:xfrm>
            <a:prstGeom prst="roundRect">
              <a:avLst/>
            </a:prstGeom>
            <a:noFill/>
            <a:ln w="3175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81437098-2359-4147-ABD0-431BABEF394E}"/>
                </a:ext>
              </a:extLst>
            </p:cNvPr>
            <p:cNvSpPr/>
            <p:nvPr/>
          </p:nvSpPr>
          <p:spPr>
            <a:xfrm>
              <a:off x="3668550" y="4326975"/>
              <a:ext cx="1188720" cy="1463040"/>
            </a:xfrm>
            <a:prstGeom prst="roundRect">
              <a:avLst>
                <a:gd name="adj" fmla="val 8404"/>
              </a:avLst>
            </a:prstGeom>
            <a:solidFill>
              <a:schemeClr val="bg1">
                <a:lumMod val="85000"/>
              </a:schemeClr>
            </a:solidFill>
            <a:ln w="22225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E1BAA306-1D59-4DC2-ABC4-AC03A4805A5C}"/>
                </a:ext>
              </a:extLst>
            </p:cNvPr>
            <p:cNvSpPr/>
            <p:nvPr/>
          </p:nvSpPr>
          <p:spPr>
            <a:xfrm>
              <a:off x="4190655" y="5902620"/>
              <a:ext cx="137160" cy="13716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CC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3FD76FC-04FD-4E79-8897-C227F895C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9596" y="4431158"/>
              <a:ext cx="462753" cy="462753"/>
            </a:xfrm>
            <a:prstGeom prst="rect">
              <a:avLst/>
            </a:prstGeom>
          </p:spPr>
        </p:pic>
      </p:grpSp>
      <p:pic>
        <p:nvPicPr>
          <p:cNvPr id="71" name="Picture 70" descr="1-3.png">
            <a:extLst>
              <a:ext uri="{FF2B5EF4-FFF2-40B4-BE49-F238E27FC236}">
                <a16:creationId xmlns:a16="http://schemas.microsoft.com/office/drawing/2014/main" id="{60012E96-6127-4F68-9890-02E29C7AF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758" y="1535851"/>
            <a:ext cx="731795" cy="4572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75E26D2B-71C3-4250-AB7C-905043563408}"/>
              </a:ext>
            </a:extLst>
          </p:cNvPr>
          <p:cNvSpPr txBox="1"/>
          <p:nvPr/>
        </p:nvSpPr>
        <p:spPr>
          <a:xfrm>
            <a:off x="4936553" y="1230150"/>
            <a:ext cx="1464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Teams use app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ADC6B6E-F2F3-477C-8EA9-D75897663B76}"/>
              </a:ext>
            </a:extLst>
          </p:cNvPr>
          <p:cNvCxnSpPr/>
          <p:nvPr/>
        </p:nvCxnSpPr>
        <p:spPr>
          <a:xfrm flipH="1">
            <a:off x="6677997" y="3494425"/>
            <a:ext cx="179721" cy="22860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95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13" grpId="0" animBg="1"/>
      <p:bldP spid="23" grpId="0" animBg="1"/>
      <p:bldP spid="28" grpId="0"/>
      <p:bldP spid="31" grpId="0"/>
      <p:bldP spid="35" grpId="0"/>
      <p:bldP spid="36" grpId="0" animBg="1"/>
      <p:bldP spid="38" grpId="0"/>
      <p:bldP spid="39" grpId="0"/>
      <p:bldP spid="40" grpId="0"/>
      <p:bldP spid="41" grpId="0"/>
      <p:bldP spid="48" grpId="0"/>
      <p:bldP spid="50" grpId="0" animBg="1"/>
      <p:bldP spid="55" grpId="0"/>
      <p:bldP spid="60" grpId="0" animBg="1"/>
      <p:bldP spid="63" grpId="0"/>
      <p:bldP spid="7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4267200"/>
          </a:xfrm>
        </p:spPr>
        <p:txBody>
          <a:bodyPr/>
          <a:lstStyle/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r>
              <a:rPr lang="en-US" sz="3600" b="1" dirty="0"/>
              <a:t>RESAP Online System </a:t>
            </a:r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r>
              <a:rPr lang="en-US" sz="3600" b="1" dirty="0"/>
              <a:t>Questions</a:t>
            </a:r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endParaRPr lang="en-US" sz="2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7661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r>
              <a:rPr lang="en-US" sz="3600" b="1" dirty="0"/>
              <a:t>Area Administrator Roundtable</a:t>
            </a:r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r>
              <a:rPr lang="en-US" b="1" dirty="0"/>
              <a:t>(first session)</a:t>
            </a:r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endParaRPr lang="en-US" sz="2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4432F0-F039-4E6B-9987-08CC949DF0C7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81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152400" y="-33660"/>
            <a:ext cx="8991600" cy="609600"/>
          </a:xfrm>
        </p:spPr>
        <p:txBody>
          <a:bodyPr/>
          <a:lstStyle/>
          <a:p>
            <a:r>
              <a:rPr lang="en-US" dirty="0"/>
              <a:t>Commitment to Zero Contacts – as of Nov 12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81749"/>
            <a:ext cx="2133600" cy="476251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E95B27B-E120-4069-9BC0-2B9A6C3360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9946163"/>
              </p:ext>
            </p:extLst>
          </p:nvPr>
        </p:nvGraphicFramePr>
        <p:xfrm>
          <a:off x="0" y="533400"/>
          <a:ext cx="9144000" cy="5919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41013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r>
              <a:rPr lang="en-US" sz="3600" b="1" dirty="0"/>
              <a:t>Special Recognition</a:t>
            </a:r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endParaRPr lang="en-US" sz="2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353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4191000"/>
          </a:xfrm>
        </p:spPr>
        <p:txBody>
          <a:bodyPr/>
          <a:lstStyle/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sz="1200" dirty="0"/>
          </a:p>
          <a:p>
            <a:pPr algn="ctr">
              <a:lnSpc>
                <a:spcPct val="150000"/>
              </a:lnSpc>
              <a:spcAft>
                <a:spcPts val="1800"/>
              </a:spcAft>
              <a:buNone/>
            </a:pPr>
            <a:r>
              <a:rPr lang="en-US" sz="3600" b="1" dirty="0"/>
              <a:t>Reception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2800" i="1" dirty="0"/>
              <a:t>5:00 – 6:30pm: Dinner on you 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400800"/>
            <a:ext cx="2133600" cy="320674"/>
          </a:xfrm>
        </p:spPr>
        <p:txBody>
          <a:bodyPr/>
          <a:lstStyle/>
          <a:p>
            <a:pPr>
              <a:defRPr/>
            </a:pPr>
            <a:fld id="{F3327642-68F2-44C9-92F9-965005BCFE50}" type="slidenum">
              <a:rPr lang="en-US" sz="1000" smtClean="0">
                <a:solidFill>
                  <a:prstClr val="white"/>
                </a:solidFill>
              </a:rPr>
              <a:pPr>
                <a:defRPr/>
              </a:pPr>
              <a:t>61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874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Spring RESAP Meeting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spcAft>
                <a:spcPts val="1800"/>
              </a:spcAft>
              <a:buNone/>
            </a:pPr>
            <a:r>
              <a:rPr lang="en-US" b="1" u="sng" dirty="0"/>
              <a:t>November 15, 2018 – 8:00am to 12N</a:t>
            </a:r>
            <a:endParaRPr lang="en-US" dirty="0"/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Discussion Items &amp; Concepts					All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Area Administrator Roundtable (second session)			All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Review &amp; Input Session (CLCP, RESAP &amp; Safety Summit)		           Perron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G&amp;T SIF Initiative Update						All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RESAP Process Status Review &amp; Discussion				All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Summarize Outcomes &amp; Next Steps				                  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EF79E-8FF4-47F7-95FF-69341E7D7783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6808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534400" cy="54102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/>
              <a:t>Discussion Items &amp;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/>
              <a:t>Concepts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32143-B220-4380-B496-550A5C011302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713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DE093-96FE-49EA-9990-DD4816FA0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Lead?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EDC02D-0D64-4495-9570-F505E6923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2DAEC7-8A36-46FC-8BC3-096CB90C78BD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A8F0434-CB00-40F7-84D3-AD9352336010}"/>
                  </a:ext>
                </a:extLst>
              </p14:cNvPr>
              <p14:cNvContentPartPr/>
              <p14:nvPr/>
            </p14:nvContentPartPr>
            <p14:xfrm>
              <a:off x="1143000" y="3144480"/>
              <a:ext cx="6858000" cy="360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A8F0434-CB00-40F7-84D3-AD93523360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2760" y="3114240"/>
                <a:ext cx="6918120" cy="42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F1C52A-854E-4FA0-83BF-8DEB36EA3DF4}"/>
                  </a:ext>
                </a:extLst>
              </p14:cNvPr>
              <p14:cNvContentPartPr/>
              <p14:nvPr/>
            </p14:nvContentPartPr>
            <p14:xfrm>
              <a:off x="2698866" y="1512094"/>
              <a:ext cx="240" cy="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F1C52A-854E-4FA0-83BF-8DEB36EA3D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4786" y="1508014"/>
                <a:ext cx="7920" cy="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559AA20-E799-45FE-951F-BDBD0A18FDB6}"/>
                  </a:ext>
                </a:extLst>
              </p14:cNvPr>
              <p14:cNvContentPartPr/>
              <p14:nvPr/>
            </p14:nvContentPartPr>
            <p14:xfrm>
              <a:off x="2698866" y="1512094"/>
              <a:ext cx="240" cy="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59AA20-E799-45FE-951F-BDBD0A18FDB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4786" y="1508014"/>
                <a:ext cx="7920" cy="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CA27972-B086-483A-9856-AA46040C998A}"/>
                  </a:ext>
                </a:extLst>
              </p14:cNvPr>
              <p14:cNvContentPartPr/>
              <p14:nvPr/>
            </p14:nvContentPartPr>
            <p14:xfrm>
              <a:off x="-205008" y="590256"/>
              <a:ext cx="240" cy="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CA27972-B086-483A-9856-AA46040C998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09088" y="586176"/>
                <a:ext cx="7920" cy="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D373433-DE01-47EA-A9B2-5F88ADE6CC59}"/>
                  </a:ext>
                </a:extLst>
              </p14:cNvPr>
              <p14:cNvContentPartPr/>
              <p14:nvPr/>
            </p14:nvContentPartPr>
            <p14:xfrm>
              <a:off x="2698866" y="3891915"/>
              <a:ext cx="240" cy="2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D373433-DE01-47EA-A9B2-5F88ADE6CC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4786" y="3887835"/>
                <a:ext cx="7920" cy="792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EC60D4A-D75E-4490-B3DC-8B0F15E3B94E}"/>
              </a:ext>
            </a:extLst>
          </p:cNvPr>
          <p:cNvSpPr txBox="1"/>
          <p:nvPr/>
        </p:nvSpPr>
        <p:spPr>
          <a:xfrm>
            <a:off x="2698866" y="1219200"/>
            <a:ext cx="469253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Open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Interested questioning attitude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Committed to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B8E068-425F-461D-9C22-4BD6E8DA91EE}"/>
              </a:ext>
            </a:extLst>
          </p:cNvPr>
          <p:cNvSpPr txBox="1"/>
          <p:nvPr/>
        </p:nvSpPr>
        <p:spPr>
          <a:xfrm>
            <a:off x="2698866" y="4026694"/>
            <a:ext cx="3853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Closed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Defensive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Committed to being right</a:t>
            </a:r>
          </a:p>
        </p:txBody>
      </p:sp>
    </p:spTree>
    <p:extLst>
      <p:ext uri="{BB962C8B-B14F-4D97-AF65-F5344CB8AC3E}">
        <p14:creationId xmlns:p14="http://schemas.microsoft.com/office/powerpoint/2010/main" val="248558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EDC02D-0D64-4495-9570-F505E6923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2DAEC7-8A36-46FC-8BC3-096CB90C78BD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F1C52A-854E-4FA0-83BF-8DEB36EA3DF4}"/>
                  </a:ext>
                </a:extLst>
              </p14:cNvPr>
              <p14:cNvContentPartPr/>
              <p14:nvPr/>
            </p14:nvContentPartPr>
            <p14:xfrm>
              <a:off x="2637480" y="3618246"/>
              <a:ext cx="240" cy="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F1C52A-854E-4FA0-83BF-8DEB36EA3D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33400" y="3614166"/>
                <a:ext cx="7920" cy="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559AA20-E799-45FE-951F-BDBD0A18FDB6}"/>
                  </a:ext>
                </a:extLst>
              </p14:cNvPr>
              <p14:cNvContentPartPr/>
              <p14:nvPr/>
            </p14:nvContentPartPr>
            <p14:xfrm>
              <a:off x="2637480" y="3618246"/>
              <a:ext cx="240" cy="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59AA20-E799-45FE-951F-BDBD0A18FDB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33400" y="3614166"/>
                <a:ext cx="7920" cy="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CA27972-B086-483A-9856-AA46040C998A}"/>
                  </a:ext>
                </a:extLst>
              </p14:cNvPr>
              <p14:cNvContentPartPr/>
              <p14:nvPr/>
            </p14:nvContentPartPr>
            <p14:xfrm>
              <a:off x="-205008" y="1066566"/>
              <a:ext cx="240" cy="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CA27972-B086-483A-9856-AA46040C998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09088" y="1062486"/>
                <a:ext cx="7920" cy="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D373433-DE01-47EA-A9B2-5F88ADE6CC59}"/>
                  </a:ext>
                </a:extLst>
              </p14:cNvPr>
              <p14:cNvContentPartPr/>
              <p14:nvPr/>
            </p14:nvContentPartPr>
            <p14:xfrm>
              <a:off x="2068200" y="3947526"/>
              <a:ext cx="240" cy="2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D373433-DE01-47EA-A9B2-5F88ADE6CC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64120" y="3943446"/>
                <a:ext cx="7920" cy="792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477CF7-004D-493C-83B5-39BCB36EBF28}"/>
              </a:ext>
            </a:extLst>
          </p:cNvPr>
          <p:cNvSpPr txBox="1"/>
          <p:nvPr/>
        </p:nvSpPr>
        <p:spPr>
          <a:xfrm>
            <a:off x="155464" y="1095435"/>
            <a:ext cx="510492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Is our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goal to be right or to influence others?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aseline="0" dirty="0">
                <a:solidFill>
                  <a:prstClr val="white"/>
                </a:solidFill>
              </a:rPr>
              <a:t>Can</a:t>
            </a:r>
            <a:r>
              <a:rPr lang="en-US" sz="2600" dirty="0">
                <a:solidFill>
                  <a:prstClr val="white"/>
                </a:solidFill>
              </a:rPr>
              <a:t> winning a debate influence people to change?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4920D-DA95-4A4D-AD5F-BA88CAF427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2675" y="1009710"/>
            <a:ext cx="3454125" cy="2209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058F1E-495D-45CE-92D0-7FFBBDC2F11C}"/>
              </a:ext>
            </a:extLst>
          </p:cNvPr>
          <p:cNvSpPr txBox="1"/>
          <p:nvPr/>
        </p:nvSpPr>
        <p:spPr>
          <a:xfrm>
            <a:off x="162392" y="4136648"/>
            <a:ext cx="8441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When </a:t>
            </a:r>
            <a:r>
              <a:rPr lang="en-US" sz="2600" dirty="0">
                <a:solidFill>
                  <a:prstClr val="white"/>
                </a:solidFill>
              </a:rPr>
              <a:t>people lead 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below the line – what do we normally do? </a:t>
            </a:r>
            <a:endParaRPr lang="en-US" sz="2600" dirty="0">
              <a:solidFill>
                <a:prstClr val="white"/>
              </a:solidFill>
            </a:endParaRPr>
          </a:p>
          <a:p>
            <a:pPr marL="914400" lvl="1" indent="-457200">
              <a:spcAft>
                <a:spcPts val="3600"/>
              </a:spcAft>
              <a:buFont typeface="Wingdings" panose="05000000000000000000" pitchFamily="2" charset="2"/>
              <a:buChar char="ü"/>
              <a:defRPr/>
            </a:pP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What should we do?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2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EDC02D-0D64-4495-9570-F505E6923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2DAEC7-8A36-46FC-8BC3-096CB90C78BD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F1C52A-854E-4FA0-83BF-8DEB36EA3DF4}"/>
                  </a:ext>
                </a:extLst>
              </p14:cNvPr>
              <p14:cNvContentPartPr/>
              <p14:nvPr/>
            </p14:nvContentPartPr>
            <p14:xfrm>
              <a:off x="2637480" y="3618246"/>
              <a:ext cx="240" cy="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F1C52A-854E-4FA0-83BF-8DEB36EA3D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33400" y="3614166"/>
                <a:ext cx="7920" cy="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559AA20-E799-45FE-951F-BDBD0A18FDB6}"/>
                  </a:ext>
                </a:extLst>
              </p14:cNvPr>
              <p14:cNvContentPartPr/>
              <p14:nvPr/>
            </p14:nvContentPartPr>
            <p14:xfrm>
              <a:off x="2637480" y="3618246"/>
              <a:ext cx="240" cy="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59AA20-E799-45FE-951F-BDBD0A18FDB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33400" y="3614166"/>
                <a:ext cx="7920" cy="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CA27972-B086-483A-9856-AA46040C998A}"/>
                  </a:ext>
                </a:extLst>
              </p14:cNvPr>
              <p14:cNvContentPartPr/>
              <p14:nvPr/>
            </p14:nvContentPartPr>
            <p14:xfrm>
              <a:off x="-205008" y="1066566"/>
              <a:ext cx="240" cy="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CA27972-B086-483A-9856-AA46040C998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09088" y="1062486"/>
                <a:ext cx="7920" cy="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D373433-DE01-47EA-A9B2-5F88ADE6CC59}"/>
                  </a:ext>
                </a:extLst>
              </p14:cNvPr>
              <p14:cNvContentPartPr/>
              <p14:nvPr/>
            </p14:nvContentPartPr>
            <p14:xfrm>
              <a:off x="2068200" y="3947526"/>
              <a:ext cx="240" cy="2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D373433-DE01-47EA-A9B2-5F88ADE6CC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64120" y="3943446"/>
                <a:ext cx="7920" cy="792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477CF7-004D-493C-83B5-39BCB36EBF28}"/>
              </a:ext>
            </a:extLst>
          </p:cNvPr>
          <p:cNvSpPr txBox="1"/>
          <p:nvPr/>
        </p:nvSpPr>
        <p:spPr>
          <a:xfrm>
            <a:off x="155464" y="1374338"/>
            <a:ext cx="51049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What is the most important question every cooperative leader should ask?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4920D-DA95-4A4D-AD5F-BA88CAF427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2675" y="1009710"/>
            <a:ext cx="3454125" cy="2209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058F1E-495D-45CE-92D0-7FFBBDC2F11C}"/>
              </a:ext>
            </a:extLst>
          </p:cNvPr>
          <p:cNvSpPr txBox="1"/>
          <p:nvPr/>
        </p:nvSpPr>
        <p:spPr>
          <a:xfrm>
            <a:off x="162392" y="4136648"/>
            <a:ext cx="84410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What does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protecting the life and welfare of my employees require of me?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59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r>
              <a:rPr lang="en-US" sz="3600" b="1" dirty="0"/>
              <a:t>Area Administrator Roundtable</a:t>
            </a:r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r>
              <a:rPr lang="en-US" b="1" dirty="0"/>
              <a:t>(second session)</a:t>
            </a:r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endParaRPr lang="en-US" sz="2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4570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4267200"/>
          </a:xfrm>
        </p:spPr>
        <p:txBody>
          <a:bodyPr/>
          <a:lstStyle/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r>
              <a:rPr lang="en-US" sz="3600" b="1" dirty="0"/>
              <a:t>Review and Input Session</a:t>
            </a:r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r>
              <a:rPr lang="en-US" sz="3600" i="1" dirty="0"/>
              <a:t>Perron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432F0-F039-4E6B-9987-08CC949DF0C7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4096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ADBD214-275E-4D20-A6C5-1A6BEB963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8" b="2703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cap="small" dirty="0"/>
              <a:t>Continuing safety education - 2019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48200" y="4800600"/>
            <a:ext cx="4419600" cy="660400"/>
          </a:xfrm>
        </p:spPr>
        <p:txBody>
          <a:bodyPr/>
          <a:lstStyle/>
          <a:p>
            <a:pPr algn="r"/>
            <a:r>
              <a:rPr lang="en-US" dirty="0"/>
              <a:t>Linking Safety Learning Events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007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152400" y="-103575"/>
            <a:ext cx="8991600" cy="609600"/>
          </a:xfrm>
        </p:spPr>
        <p:txBody>
          <a:bodyPr/>
          <a:lstStyle/>
          <a:p>
            <a:r>
              <a:rPr lang="en-US" dirty="0"/>
              <a:t>Commitment to Zero Contacts – as of Nov 12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81749"/>
            <a:ext cx="2133600" cy="476251"/>
          </a:xfrm>
        </p:spPr>
        <p:txBody>
          <a:bodyPr/>
          <a:lstStyle/>
          <a:p>
            <a:pPr>
              <a:defRPr/>
            </a:pPr>
            <a:fld id="{1D4432F0-F039-4E6B-9987-08CC949DF0C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07C76E2-5728-449A-9BCB-6749BCB297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5072488"/>
              </p:ext>
            </p:extLst>
          </p:nvPr>
        </p:nvGraphicFramePr>
        <p:xfrm>
          <a:off x="10986" y="381000"/>
          <a:ext cx="9105900" cy="615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9720800-A572-4544-9818-A2F3AAFDD4B6}"/>
              </a:ext>
            </a:extLst>
          </p:cNvPr>
          <p:cNvSpPr txBox="1"/>
          <p:nvPr/>
        </p:nvSpPr>
        <p:spPr>
          <a:xfrm>
            <a:off x="5105400" y="16002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Total Commitments = 464</a:t>
            </a:r>
          </a:p>
        </p:txBody>
      </p:sp>
    </p:spTree>
    <p:extLst>
      <p:ext uri="{BB962C8B-B14F-4D97-AF65-F5344CB8AC3E}">
        <p14:creationId xmlns:p14="http://schemas.microsoft.com/office/powerpoint/2010/main" val="14088704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08E2B7-8341-4C2C-974C-E144BFE9C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3886200" cy="838200"/>
          </a:xfrm>
          <a:solidFill>
            <a:schemeClr val="accent6">
              <a:lumMod val="50000"/>
              <a:alpha val="7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2019 Program Plans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E5D755-93D4-463B-AA68-CEC742A651C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1676400"/>
            <a:ext cx="3883326" cy="4324350"/>
          </a:xfrm>
          <a:solidFill>
            <a:schemeClr val="accent6">
              <a:lumMod val="50000"/>
              <a:alpha val="70000"/>
            </a:schemeClr>
          </a:solidFill>
        </p:spPr>
        <p:txBody>
          <a:bodyPr>
            <a:normAutofit fontScale="92500"/>
          </a:bodyPr>
          <a:lstStyle/>
          <a:p>
            <a:pPr algn="l"/>
            <a:endParaRPr lang="en-US" sz="1300" b="1" dirty="0">
              <a:solidFill>
                <a:schemeClr val="tx1">
                  <a:lumMod val="75000"/>
                </a:schemeClr>
              </a:solidFill>
            </a:endParaRPr>
          </a:p>
          <a:p>
            <a:pPr algn="l"/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Provide Impactful Continuing Education for CLCPs &amp; Other Safety Leaders</a:t>
            </a:r>
            <a:br>
              <a:rPr lang="en-US" sz="2400" b="1" dirty="0">
                <a:solidFill>
                  <a:schemeClr val="tx1">
                    <a:lumMod val="75000"/>
                  </a:schemeClr>
                </a:solidFill>
              </a:rPr>
            </a:br>
            <a:endParaRPr lang="en-US" sz="2400" b="1" dirty="0">
              <a:solidFill>
                <a:schemeClr val="tx1">
                  <a:lumMod val="75000"/>
                </a:schemeClr>
              </a:solidFill>
            </a:endParaRPr>
          </a:p>
          <a:p>
            <a:pPr algn="l"/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Support RESAP</a:t>
            </a:r>
            <a:br>
              <a:rPr lang="en-US" sz="2400" b="1" dirty="0">
                <a:solidFill>
                  <a:schemeClr val="tx1">
                    <a:lumMod val="75000"/>
                  </a:schemeClr>
                </a:solidFill>
              </a:rPr>
            </a:br>
            <a:endParaRPr lang="en-US" sz="2400" b="1" dirty="0">
              <a:solidFill>
                <a:schemeClr val="tx1">
                  <a:lumMod val="75000"/>
                </a:schemeClr>
              </a:solidFill>
            </a:endParaRPr>
          </a:p>
          <a:p>
            <a:pPr algn="l"/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Link Themes &amp; Topics from Past Safety Leadership Summits</a:t>
            </a:r>
          </a:p>
          <a:p>
            <a:pPr marL="0" indent="0" algn="l">
              <a:buNone/>
            </a:pPr>
            <a:endParaRPr lang="en-US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9ADA73-01B9-40B3-A3C0-287BAC7C7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67201" y="1219200"/>
            <a:ext cx="4081773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773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08E2B7-8341-4C2C-974C-E144BFE9C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3886200" cy="838200"/>
          </a:xfrm>
          <a:solidFill>
            <a:schemeClr val="accent6">
              <a:lumMod val="50000"/>
              <a:alpha val="7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2019 Program Plans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E5D755-93D4-463B-AA68-CEC742A651C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1676400"/>
            <a:ext cx="3883326" cy="4324350"/>
          </a:xfrm>
          <a:solidFill>
            <a:schemeClr val="accent6">
              <a:lumMod val="50000"/>
              <a:alpha val="70000"/>
            </a:schemeClr>
          </a:solidFill>
        </p:spPr>
        <p:txBody>
          <a:bodyPr/>
          <a:lstStyle/>
          <a:p>
            <a:pPr algn="l"/>
            <a:endParaRPr lang="en-US" sz="1200" b="1" dirty="0"/>
          </a:p>
          <a:p>
            <a:pPr algn="l"/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May 15-17, 2019</a:t>
            </a:r>
            <a:br>
              <a:rPr lang="en-US" sz="2400" b="1" dirty="0">
                <a:solidFill>
                  <a:schemeClr val="tx1">
                    <a:lumMod val="75000"/>
                  </a:schemeClr>
                </a:solidFill>
              </a:rPr>
            </a:br>
            <a:endParaRPr lang="en-US" sz="2400" b="1" dirty="0">
              <a:solidFill>
                <a:schemeClr val="tx1">
                  <a:lumMod val="75000"/>
                </a:schemeClr>
              </a:solidFill>
            </a:endParaRPr>
          </a:p>
          <a:p>
            <a:pPr algn="l"/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Support Safety Leaders’ Efforts to Partner with Leadership &amp;  Collaborate / Facilitate Safety Teams &amp; Committees</a:t>
            </a:r>
          </a:p>
          <a:p>
            <a:pPr marL="0" indent="0" algn="l">
              <a:buNone/>
            </a:pPr>
            <a:endParaRPr lang="en-US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EBCB22-3D2B-487A-97E2-2E0E9623787F}"/>
              </a:ext>
            </a:extLst>
          </p:cNvPr>
          <p:cNvGrpSpPr/>
          <p:nvPr/>
        </p:nvGrpSpPr>
        <p:grpSpPr>
          <a:xfrm>
            <a:off x="4495801" y="1524001"/>
            <a:ext cx="4038601" cy="4038601"/>
            <a:chOff x="4451333" y="666750"/>
            <a:chExt cx="4038601" cy="40386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EF6C46-B8C1-433C-B241-EAFC7CE04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4451333" y="666750"/>
              <a:ext cx="4038601" cy="403860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496869-1188-41E3-A2AC-AAB45D12AA38}"/>
                </a:ext>
              </a:extLst>
            </p:cNvPr>
            <p:cNvSpPr txBox="1"/>
            <p:nvPr/>
          </p:nvSpPr>
          <p:spPr>
            <a:xfrm>
              <a:off x="6329132" y="686295"/>
              <a:ext cx="425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00FF"/>
                  </a:solidFill>
                  <a:latin typeface="Franklin Gothic Book"/>
                </a:rPr>
                <a:t>X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150D58-CC91-4319-9727-8D98DAB29B98}"/>
                </a:ext>
              </a:extLst>
            </p:cNvPr>
            <p:cNvSpPr txBox="1"/>
            <p:nvPr/>
          </p:nvSpPr>
          <p:spPr>
            <a:xfrm>
              <a:off x="6329132" y="2039719"/>
              <a:ext cx="425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C00000"/>
                  </a:solidFill>
                  <a:latin typeface="Franklin Gothic Book"/>
                </a:rPr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19C3A0-2769-4C92-A901-AE6B861996E1}"/>
                </a:ext>
              </a:extLst>
            </p:cNvPr>
            <p:cNvSpPr txBox="1"/>
            <p:nvPr/>
          </p:nvSpPr>
          <p:spPr>
            <a:xfrm>
              <a:off x="7391400" y="2981324"/>
              <a:ext cx="425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00FF"/>
                  </a:solidFill>
                  <a:latin typeface="Franklin Gothic Book"/>
                </a:rPr>
                <a:t>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BB53A9-87E7-43A4-92FC-C374D5A4B746}"/>
                </a:ext>
              </a:extLst>
            </p:cNvPr>
            <p:cNvSpPr txBox="1"/>
            <p:nvPr/>
          </p:nvSpPr>
          <p:spPr>
            <a:xfrm>
              <a:off x="5791200" y="2981325"/>
              <a:ext cx="425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00FF"/>
                  </a:solidFill>
                  <a:latin typeface="Franklin Gothic Book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3545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4B103F-A6D3-4317-832E-5E37BA21A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1" y="857251"/>
            <a:ext cx="9144000" cy="516381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010FD-ADE6-4C99-8842-32E3ED356C17}"/>
              </a:ext>
            </a:extLst>
          </p:cNvPr>
          <p:cNvSpPr txBox="1">
            <a:spLocks/>
          </p:cNvSpPr>
          <p:nvPr/>
        </p:nvSpPr>
        <p:spPr>
          <a:xfrm>
            <a:off x="-31996" y="1676401"/>
            <a:ext cx="3886200" cy="4344665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/>
          <a:lstStyle>
            <a:lvl1pPr marL="457200" indent="-4572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3000" kern="120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457200" algn="l" defTabSz="914400" rtl="0" eaLnBrk="1" latinLnBrk="0" hangingPunct="1">
              <a:spcBef>
                <a:spcPct val="20000"/>
              </a:spcBef>
              <a:buClrTx/>
              <a:buSzPct val="95000"/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457200" algn="l" defTabSz="914400" rtl="0" eaLnBrk="1" latinLnBrk="0" hangingPunct="1">
              <a:spcBef>
                <a:spcPct val="20000"/>
              </a:spcBef>
              <a:buClrTx/>
              <a:buSzPct val="85000"/>
              <a:buFont typeface="Arial" panose="020B0604020202020204" pitchFamily="34" charset="0"/>
              <a:buChar char="•"/>
              <a:defRPr sz="2600" kern="120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03020" indent="-3429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2400" kern="1200" baseline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sz="1800" b="1" dirty="0">
              <a:solidFill>
                <a:srgbClr val="003D78">
                  <a:lumMod val="75000"/>
                </a:srgbClr>
              </a:solidFill>
              <a:latin typeface="Franklin Gothic Book"/>
            </a:endParaRPr>
          </a:p>
          <a:p>
            <a:pPr fontAlgn="auto">
              <a:spcAft>
                <a:spcPts val="0"/>
              </a:spcAft>
            </a:pPr>
            <a:r>
              <a:rPr lang="en-US" sz="18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  <a:t>How to Confirm/Gain/Sustain Commitment from Leaders</a:t>
            </a:r>
            <a:br>
              <a:rPr lang="en-US" sz="18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</a:br>
            <a:endParaRPr lang="en-US" sz="1800" b="1" dirty="0">
              <a:solidFill>
                <a:srgbClr val="003D78">
                  <a:lumMod val="75000"/>
                </a:srgbClr>
              </a:solidFill>
              <a:latin typeface="Franklin Gothic Book"/>
            </a:endParaRPr>
          </a:p>
          <a:p>
            <a:pPr fontAlgn="auto">
              <a:spcAft>
                <a:spcPts val="0"/>
              </a:spcAft>
            </a:pPr>
            <a:r>
              <a:rPr lang="en-US" sz="18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  <a:t>Influencing  Across and Through the Organization</a:t>
            </a:r>
            <a:br>
              <a:rPr lang="en-US" sz="18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</a:br>
            <a:endParaRPr lang="en-US" sz="1800" b="1" dirty="0">
              <a:solidFill>
                <a:srgbClr val="003D78">
                  <a:lumMod val="75000"/>
                </a:srgbClr>
              </a:solidFill>
              <a:latin typeface="Franklin Gothic Book"/>
            </a:endParaRPr>
          </a:p>
          <a:p>
            <a:pPr fontAlgn="auto">
              <a:spcAft>
                <a:spcPts val="0"/>
              </a:spcAft>
            </a:pPr>
            <a:r>
              <a:rPr lang="en-US" sz="18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  <a:t>Collecting and Communicating Meaningful Safety Performance Data </a:t>
            </a:r>
            <a:br>
              <a:rPr lang="en-US" sz="18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</a:br>
            <a:endParaRPr lang="en-US" sz="1800" b="1" dirty="0">
              <a:solidFill>
                <a:srgbClr val="003D78">
                  <a:lumMod val="75000"/>
                </a:srgbClr>
              </a:solidFill>
              <a:latin typeface="Franklin Gothic Book"/>
            </a:endParaRPr>
          </a:p>
          <a:p>
            <a:pPr fontAlgn="auto">
              <a:spcAft>
                <a:spcPts val="0"/>
              </a:spcAft>
            </a:pPr>
            <a:r>
              <a:rPr lang="en-US" sz="18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  <a:t>Team/Group Processes for Data Analysis, Problem Solving and Decision Making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FB42DF0-6A9D-446A-8E77-B2FDF3723CFD}"/>
              </a:ext>
            </a:extLst>
          </p:cNvPr>
          <p:cNvSpPr txBox="1">
            <a:spLocks/>
          </p:cNvSpPr>
          <p:nvPr/>
        </p:nvSpPr>
        <p:spPr>
          <a:xfrm>
            <a:off x="-31996" y="857250"/>
            <a:ext cx="3886200" cy="819151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4200" b="1" i="0" kern="1200" cap="small" spc="50" baseline="0">
                <a:ln w="13335" cmpd="sng">
                  <a:noFill/>
                  <a:prstDash val="solid"/>
                </a:ln>
                <a:solidFill>
                  <a:schemeClr val="accent4"/>
                </a:solidFill>
                <a:effectLst/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2000" dirty="0">
              <a:solidFill>
                <a:srgbClr val="003D78">
                  <a:lumMod val="75000"/>
                </a:srgbClr>
              </a:solidFill>
              <a:latin typeface="Franklin Gothic Book"/>
            </a:endParaRP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  <a:t>Example Agenda Topics</a:t>
            </a:r>
          </a:p>
        </p:txBody>
      </p:sp>
    </p:spTree>
    <p:extLst>
      <p:ext uri="{BB962C8B-B14F-4D97-AF65-F5344CB8AC3E}">
        <p14:creationId xmlns:p14="http://schemas.microsoft.com/office/powerpoint/2010/main" val="30421453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4B103F-A6D3-4317-832E-5E37BA21A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1" y="857251"/>
            <a:ext cx="9144000" cy="516381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010FD-ADE6-4C99-8842-32E3ED356C17}"/>
              </a:ext>
            </a:extLst>
          </p:cNvPr>
          <p:cNvSpPr txBox="1">
            <a:spLocks/>
          </p:cNvSpPr>
          <p:nvPr/>
        </p:nvSpPr>
        <p:spPr>
          <a:xfrm>
            <a:off x="-31996" y="1676401"/>
            <a:ext cx="3886200" cy="4344665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/>
          <a:lstStyle>
            <a:lvl1pPr marL="457200" indent="-4572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3000" kern="120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457200" algn="l" defTabSz="914400" rtl="0" eaLnBrk="1" latinLnBrk="0" hangingPunct="1">
              <a:spcBef>
                <a:spcPct val="20000"/>
              </a:spcBef>
              <a:buClrTx/>
              <a:buSzPct val="95000"/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457200" algn="l" defTabSz="914400" rtl="0" eaLnBrk="1" latinLnBrk="0" hangingPunct="1">
              <a:spcBef>
                <a:spcPct val="20000"/>
              </a:spcBef>
              <a:buClrTx/>
              <a:buSzPct val="85000"/>
              <a:buFont typeface="Arial" panose="020B0604020202020204" pitchFamily="34" charset="0"/>
              <a:buChar char="•"/>
              <a:defRPr sz="2600" kern="120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03020" indent="-3429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2400" kern="1200" baseline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8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  <a:t>Example Charters, Logistics, Mechanics</a:t>
            </a:r>
            <a:br>
              <a:rPr lang="en-US" sz="18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</a:br>
            <a:endParaRPr lang="en-US" sz="1800" b="1" dirty="0">
              <a:solidFill>
                <a:srgbClr val="003D78">
                  <a:lumMod val="75000"/>
                </a:srgbClr>
              </a:solidFill>
              <a:latin typeface="Franklin Gothic Book"/>
            </a:endParaRPr>
          </a:p>
          <a:p>
            <a:pPr fontAlgn="auto">
              <a:spcAft>
                <a:spcPts val="0"/>
              </a:spcAft>
            </a:pPr>
            <a:r>
              <a:rPr lang="en-US" sz="18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  <a:t>Communication &amp; Behavioral Assessments</a:t>
            </a:r>
            <a:br>
              <a:rPr lang="en-US" sz="18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</a:br>
            <a:endParaRPr lang="en-US" sz="1800" b="1" dirty="0">
              <a:solidFill>
                <a:srgbClr val="003D78">
                  <a:lumMod val="75000"/>
                </a:srgbClr>
              </a:solidFill>
              <a:latin typeface="Franklin Gothic Book"/>
            </a:endParaRPr>
          </a:p>
          <a:p>
            <a:pPr fontAlgn="auto">
              <a:spcAft>
                <a:spcPts val="0"/>
              </a:spcAft>
            </a:pPr>
            <a:r>
              <a:rPr lang="en-US" sz="18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  <a:t>Example Data Sets &amp; Tools for Collecting, Displaying, Communicating</a:t>
            </a:r>
            <a:br>
              <a:rPr lang="en-US" sz="18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</a:br>
            <a:endParaRPr lang="en-US" sz="1800" b="1" dirty="0">
              <a:solidFill>
                <a:srgbClr val="003D78">
                  <a:lumMod val="75000"/>
                </a:srgbClr>
              </a:solidFill>
              <a:latin typeface="Franklin Gothic Book"/>
            </a:endParaRPr>
          </a:p>
          <a:p>
            <a:pPr fontAlgn="auto">
              <a:spcAft>
                <a:spcPts val="0"/>
              </a:spcAft>
            </a:pPr>
            <a:r>
              <a:rPr lang="en-US" sz="18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  <a:t>5 Why’s, Fishbone Diagram, Brainwriting/Brainstorming, Affinity Process, Multi-Voting, Ranked Voting, Decision Matrix, etc.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FB42DF0-6A9D-446A-8E77-B2FDF3723CFD}"/>
              </a:ext>
            </a:extLst>
          </p:cNvPr>
          <p:cNvSpPr txBox="1">
            <a:spLocks/>
          </p:cNvSpPr>
          <p:nvPr/>
        </p:nvSpPr>
        <p:spPr>
          <a:xfrm>
            <a:off x="-31996" y="857250"/>
            <a:ext cx="3886200" cy="819151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4200" b="1" i="0" kern="1200" cap="small" spc="50" baseline="0">
                <a:ln w="13335" cmpd="sng">
                  <a:noFill/>
                  <a:prstDash val="solid"/>
                </a:ln>
                <a:solidFill>
                  <a:schemeClr val="accent4"/>
                </a:solidFill>
                <a:effectLst/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  <a:t>tools</a:t>
            </a:r>
          </a:p>
        </p:txBody>
      </p:sp>
    </p:spTree>
    <p:extLst>
      <p:ext uri="{BB962C8B-B14F-4D97-AF65-F5344CB8AC3E}">
        <p14:creationId xmlns:p14="http://schemas.microsoft.com/office/powerpoint/2010/main" val="36111957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4B103F-A6D3-4317-832E-5E37BA21A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1" y="857251"/>
            <a:ext cx="9144000" cy="516381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010FD-ADE6-4C99-8842-32E3ED356C17}"/>
              </a:ext>
            </a:extLst>
          </p:cNvPr>
          <p:cNvSpPr txBox="1">
            <a:spLocks/>
          </p:cNvSpPr>
          <p:nvPr/>
        </p:nvSpPr>
        <p:spPr>
          <a:xfrm>
            <a:off x="-31996" y="1676401"/>
            <a:ext cx="3886200" cy="4344665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/>
          <a:lstStyle>
            <a:lvl1pPr marL="457200" indent="-4572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3000" kern="120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457200" algn="l" defTabSz="914400" rtl="0" eaLnBrk="1" latinLnBrk="0" hangingPunct="1">
              <a:spcBef>
                <a:spcPct val="20000"/>
              </a:spcBef>
              <a:buClrTx/>
              <a:buSzPct val="95000"/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457200" algn="l" defTabSz="914400" rtl="0" eaLnBrk="1" latinLnBrk="0" hangingPunct="1">
              <a:spcBef>
                <a:spcPct val="20000"/>
              </a:spcBef>
              <a:buClrTx/>
              <a:buSzPct val="85000"/>
              <a:buFont typeface="Arial" panose="020B0604020202020204" pitchFamily="34" charset="0"/>
              <a:buChar char="•"/>
              <a:defRPr sz="2600" kern="120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03020" indent="-3429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2400" kern="1200" baseline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  <a:t>What Challenges Do You Experience or Notice?</a:t>
            </a:r>
            <a:br>
              <a:rPr lang="en-US" sz="24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</a:br>
            <a:r>
              <a:rPr lang="en-US" sz="1400" i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  <a:t>(aka: What Should We Cover in Class?)</a:t>
            </a:r>
          </a:p>
          <a:p>
            <a:pPr fontAlgn="auto">
              <a:spcAft>
                <a:spcPts val="0"/>
              </a:spcAft>
            </a:pPr>
            <a:endParaRPr lang="en-US" sz="2400" b="1" dirty="0">
              <a:solidFill>
                <a:srgbClr val="003D78">
                  <a:lumMod val="75000"/>
                </a:srgbClr>
              </a:solidFill>
              <a:latin typeface="Franklin Gothic Book"/>
            </a:endParaRPr>
          </a:p>
          <a:p>
            <a:pPr lvl="1" fontAlgn="auto">
              <a:spcAft>
                <a:spcPts val="0"/>
              </a:spcAft>
            </a:pPr>
            <a:r>
              <a:rPr lang="en-US" sz="20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  <a:t>Co-op Leadership</a:t>
            </a:r>
          </a:p>
          <a:p>
            <a:pPr lvl="1" fontAlgn="auto">
              <a:spcAft>
                <a:spcPts val="0"/>
              </a:spcAft>
            </a:pPr>
            <a:endParaRPr lang="en-US" sz="2000" b="1" dirty="0">
              <a:solidFill>
                <a:srgbClr val="003D78">
                  <a:lumMod val="75000"/>
                </a:srgbClr>
              </a:solidFill>
              <a:latin typeface="Franklin Gothic Book"/>
            </a:endParaRPr>
          </a:p>
          <a:p>
            <a:pPr lvl="1" fontAlgn="auto">
              <a:spcAft>
                <a:spcPts val="0"/>
              </a:spcAft>
            </a:pPr>
            <a:r>
              <a:rPr lang="en-US" sz="20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  <a:t>Safety Professionals</a:t>
            </a:r>
            <a:br>
              <a:rPr lang="en-US" sz="20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</a:br>
            <a:endParaRPr lang="en-US" sz="2000" b="1" dirty="0">
              <a:solidFill>
                <a:srgbClr val="003D78">
                  <a:lumMod val="75000"/>
                </a:srgbClr>
              </a:solidFill>
              <a:latin typeface="Franklin Gothic Book"/>
            </a:endParaRPr>
          </a:p>
          <a:p>
            <a:pPr lvl="1" fontAlgn="auto">
              <a:spcAft>
                <a:spcPts val="0"/>
              </a:spcAft>
            </a:pPr>
            <a:r>
              <a:rPr lang="en-US" sz="20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  <a:t>Safety Committees/Teams</a:t>
            </a:r>
            <a:br>
              <a:rPr lang="en-US" sz="16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</a:br>
            <a:endParaRPr lang="en-US" sz="1600" b="1" dirty="0">
              <a:solidFill>
                <a:srgbClr val="003D78">
                  <a:lumMod val="75000"/>
                </a:srgbClr>
              </a:solidFill>
              <a:latin typeface="Franklin Gothic Book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FB42DF0-6A9D-446A-8E77-B2FDF3723CFD}"/>
              </a:ext>
            </a:extLst>
          </p:cNvPr>
          <p:cNvSpPr txBox="1">
            <a:spLocks/>
          </p:cNvSpPr>
          <p:nvPr/>
        </p:nvSpPr>
        <p:spPr>
          <a:xfrm>
            <a:off x="-76200" y="823357"/>
            <a:ext cx="3886200" cy="819151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4200" b="1" i="0" kern="1200" cap="small" spc="50" baseline="0">
                <a:ln w="13335" cmpd="sng">
                  <a:noFill/>
                  <a:prstDash val="solid"/>
                </a:ln>
                <a:solidFill>
                  <a:schemeClr val="accent4"/>
                </a:solidFill>
                <a:effectLst/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4154992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4B103F-A6D3-4317-832E-5E37BA21A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1" y="857251"/>
            <a:ext cx="9144000" cy="516381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010FD-ADE6-4C99-8842-32E3ED356C17}"/>
              </a:ext>
            </a:extLst>
          </p:cNvPr>
          <p:cNvSpPr txBox="1">
            <a:spLocks/>
          </p:cNvSpPr>
          <p:nvPr/>
        </p:nvSpPr>
        <p:spPr>
          <a:xfrm>
            <a:off x="-31996" y="1676401"/>
            <a:ext cx="3886200" cy="4344665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/>
          <a:lstStyle>
            <a:lvl1pPr marL="457200" indent="-4572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3000" kern="120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457200" algn="l" defTabSz="914400" rtl="0" eaLnBrk="1" latinLnBrk="0" hangingPunct="1">
              <a:spcBef>
                <a:spcPct val="20000"/>
              </a:spcBef>
              <a:buClrTx/>
              <a:buSzPct val="95000"/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457200" algn="l" defTabSz="914400" rtl="0" eaLnBrk="1" latinLnBrk="0" hangingPunct="1">
              <a:spcBef>
                <a:spcPct val="20000"/>
              </a:spcBef>
              <a:buClrTx/>
              <a:buSzPct val="85000"/>
              <a:buFont typeface="Arial" panose="020B0604020202020204" pitchFamily="34" charset="0"/>
              <a:buChar char="•"/>
              <a:defRPr sz="2600" kern="120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03020" indent="-3429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2400" kern="1200" baseline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sz="1800" b="1" dirty="0">
              <a:solidFill>
                <a:srgbClr val="003D78">
                  <a:lumMod val="75000"/>
                </a:srgbClr>
              </a:solidFill>
              <a:latin typeface="Franklin Gothic Book"/>
            </a:endParaRPr>
          </a:p>
          <a:p>
            <a:pPr fontAlgn="auto">
              <a:spcAft>
                <a:spcPts val="0"/>
              </a:spcAft>
            </a:pPr>
            <a:r>
              <a:rPr lang="en-US" sz="20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  <a:t>Participate</a:t>
            </a:r>
            <a:br>
              <a:rPr lang="en-US" sz="20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</a:br>
            <a:endParaRPr lang="en-US" sz="2000" b="1" dirty="0">
              <a:solidFill>
                <a:srgbClr val="003D78">
                  <a:lumMod val="75000"/>
                </a:srgbClr>
              </a:solidFill>
              <a:latin typeface="Franklin Gothic Book"/>
            </a:endParaRPr>
          </a:p>
          <a:p>
            <a:pPr fontAlgn="auto">
              <a:spcAft>
                <a:spcPts val="0"/>
              </a:spcAft>
            </a:pPr>
            <a:r>
              <a:rPr lang="en-US" sz="20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  <a:t>Encourage Others to Enroll</a:t>
            </a:r>
            <a:br>
              <a:rPr lang="en-US" sz="20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</a:br>
            <a:endParaRPr lang="en-US" sz="2000" b="1" dirty="0">
              <a:solidFill>
                <a:srgbClr val="003D78">
                  <a:lumMod val="75000"/>
                </a:srgbClr>
              </a:solidFill>
              <a:latin typeface="Franklin Gothic Book"/>
            </a:endParaRPr>
          </a:p>
          <a:p>
            <a:pPr fontAlgn="auto">
              <a:spcAft>
                <a:spcPts val="0"/>
              </a:spcAft>
            </a:pPr>
            <a:r>
              <a:rPr lang="en-US" sz="2000" b="1" dirty="0">
                <a:solidFill>
                  <a:srgbClr val="003D78">
                    <a:lumMod val="75000"/>
                  </a:srgbClr>
                </a:solidFill>
                <a:latin typeface="Franklin Gothic Book"/>
              </a:rPr>
              <a:t>Provide Ongoing Insight &amp; Ideas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FB42DF0-6A9D-446A-8E77-B2FDF3723CFD}"/>
              </a:ext>
            </a:extLst>
          </p:cNvPr>
          <p:cNvSpPr txBox="1">
            <a:spLocks/>
          </p:cNvSpPr>
          <p:nvPr/>
        </p:nvSpPr>
        <p:spPr>
          <a:xfrm>
            <a:off x="-31996" y="857250"/>
            <a:ext cx="3886200" cy="819151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4200" b="1" i="0" kern="1200" cap="small" spc="50" baseline="0">
                <a:ln w="13335" cmpd="sng">
                  <a:noFill/>
                  <a:prstDash val="solid"/>
                </a:ln>
                <a:solidFill>
                  <a:schemeClr val="accent4"/>
                </a:solidFill>
                <a:effectLst/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2000" dirty="0">
              <a:solidFill>
                <a:srgbClr val="003D78">
                  <a:lumMod val="75000"/>
                </a:srgbClr>
              </a:solidFill>
              <a:latin typeface="Franklin Gothic Book"/>
            </a:endParaRP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rgbClr val="003D78">
                    <a:lumMod val="75000"/>
                  </a:srgbClr>
                </a:solidFill>
              </a:rPr>
              <a:t>How You Can Help</a:t>
            </a:r>
            <a:endParaRPr lang="en-US" sz="2400" dirty="0">
              <a:solidFill>
                <a:srgbClr val="003D78">
                  <a:lumMod val="75000"/>
                </a:srgb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253301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2020 Safety Leadership Summit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981200" y="2057400"/>
            <a:ext cx="6858000" cy="3733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April 15 – 17, 2010</a:t>
            </a:r>
          </a:p>
          <a:p>
            <a:pPr>
              <a:lnSpc>
                <a:spcPct val="150000"/>
              </a:lnSpc>
            </a:pPr>
            <a:r>
              <a:rPr lang="en-US" dirty="0"/>
              <a:t>Orlando, FL</a:t>
            </a:r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F4A79AC-2FBC-48D0-8D98-6B15226C44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r="26296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1829361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2020 Safety Leadership Summit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981200" y="2057400"/>
            <a:ext cx="6858000" cy="37338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Themes</a:t>
            </a:r>
          </a:p>
          <a:p>
            <a:pPr>
              <a:lnSpc>
                <a:spcPct val="150000"/>
              </a:lnSpc>
            </a:pPr>
            <a:r>
              <a:rPr lang="en-US" dirty="0"/>
              <a:t>Topics</a:t>
            </a:r>
          </a:p>
          <a:p>
            <a:pPr>
              <a:lnSpc>
                <a:spcPct val="150000"/>
              </a:lnSpc>
            </a:pPr>
            <a:r>
              <a:rPr lang="en-US" dirty="0"/>
              <a:t>Formats</a:t>
            </a:r>
          </a:p>
          <a:p>
            <a:pPr>
              <a:lnSpc>
                <a:spcPct val="150000"/>
              </a:lnSpc>
            </a:pPr>
            <a:r>
              <a:rPr lang="en-US" dirty="0"/>
              <a:t>Activities/Characteristics</a:t>
            </a:r>
          </a:p>
          <a:p>
            <a:pPr>
              <a:lnSpc>
                <a:spcPct val="150000"/>
              </a:lnSpc>
            </a:pPr>
            <a:r>
              <a:rPr lang="en-US" dirty="0"/>
              <a:t>Specific Speakers</a:t>
            </a:r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F4A79AC-2FBC-48D0-8D98-6B15226C44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r="26296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4004819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r>
              <a:rPr lang="en-US" sz="3600" b="1" dirty="0"/>
              <a:t>G&amp;T SIF Initiative Update</a:t>
            </a:r>
            <a:endParaRPr lang="en-US" sz="3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4432F0-F039-4E6B-9987-08CC949DF0C7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78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322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5400"/>
            <a:ext cx="8458200" cy="711200"/>
          </a:xfrm>
        </p:spPr>
        <p:txBody>
          <a:bodyPr>
            <a:noAutofit/>
          </a:bodyPr>
          <a:lstStyle/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777329"/>
            <a:ext cx="853440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5400"/>
              </a:spcAft>
            </a:pPr>
            <a:r>
              <a:rPr lang="en-US" sz="3600" dirty="0">
                <a:solidFill>
                  <a:schemeClr val="bg1"/>
                </a:solidFill>
              </a:rPr>
              <a:t>The traditional safety triangle is not predictive of SIF events!</a:t>
            </a:r>
          </a:p>
        </p:txBody>
      </p:sp>
    </p:spTree>
    <p:extLst>
      <p:ext uri="{BB962C8B-B14F-4D97-AF65-F5344CB8AC3E}">
        <p14:creationId xmlns:p14="http://schemas.microsoft.com/office/powerpoint/2010/main" val="3114541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609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81749"/>
            <a:ext cx="2133600" cy="476251"/>
          </a:xfrm>
        </p:spPr>
        <p:txBody>
          <a:bodyPr/>
          <a:lstStyle/>
          <a:p>
            <a:pPr>
              <a:defRPr/>
            </a:pPr>
            <a:fld id="{1D4432F0-F039-4E6B-9987-08CC949DF0C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304" y="2151126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chemeClr val="bg1"/>
                </a:solidFill>
              </a:rPr>
              <a:t>Additional Support Resources</a:t>
            </a:r>
          </a:p>
        </p:txBody>
      </p:sp>
    </p:spTree>
    <p:extLst>
      <p:ext uri="{BB962C8B-B14F-4D97-AF65-F5344CB8AC3E}">
        <p14:creationId xmlns:p14="http://schemas.microsoft.com/office/powerpoint/2010/main" val="36864298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09600"/>
          </a:xfrm>
        </p:spPr>
        <p:txBody>
          <a:bodyPr/>
          <a:lstStyle/>
          <a:p>
            <a:r>
              <a:rPr lang="en-US" sz="2600" dirty="0"/>
              <a:t>SIF Research Findings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81750"/>
            <a:ext cx="2133600" cy="476250"/>
          </a:xfrm>
        </p:spPr>
        <p:txBody>
          <a:bodyPr/>
          <a:lstStyle/>
          <a:p>
            <a:pPr>
              <a:defRPr/>
            </a:pPr>
            <a:fld id="{1D4432F0-F039-4E6B-9987-08CC949DF0C7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01040" y="1066800"/>
            <a:ext cx="5486400" cy="5120640"/>
            <a:chOff x="1828800" y="1066800"/>
            <a:chExt cx="5486400" cy="5120640"/>
          </a:xfrm>
        </p:grpSpPr>
        <p:sp>
          <p:nvSpPr>
            <p:cNvPr id="3" name="Isosceles Triangle 2"/>
            <p:cNvSpPr/>
            <p:nvPr/>
          </p:nvSpPr>
          <p:spPr>
            <a:xfrm>
              <a:off x="1828800" y="1066800"/>
              <a:ext cx="5486400" cy="5105400"/>
            </a:xfrm>
            <a:prstGeom prst="triangle">
              <a:avLst/>
            </a:prstGeom>
            <a:solidFill>
              <a:srgbClr val="99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Isosceles Triangle 1"/>
            <p:cNvSpPr/>
            <p:nvPr/>
          </p:nvSpPr>
          <p:spPr>
            <a:xfrm>
              <a:off x="4038600" y="1066800"/>
              <a:ext cx="1066800" cy="5120640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4477968" y="1066800"/>
              <a:ext cx="182880" cy="18288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08376" y="3261316"/>
              <a:ext cx="1554480" cy="14773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b="1" dirty="0">
                  <a:solidFill>
                    <a:schemeClr val="bg1"/>
                  </a:solidFill>
                </a:rPr>
                <a:t>21%</a:t>
              </a:r>
            </a:p>
            <a:p>
              <a:pPr algn="ctr">
                <a:spcAft>
                  <a:spcPts val="600"/>
                </a:spcAft>
              </a:pPr>
              <a:r>
                <a:rPr lang="en-US" sz="2000" b="1" dirty="0">
                  <a:solidFill>
                    <a:schemeClr val="bg1"/>
                  </a:solidFill>
                </a:rPr>
                <a:t>Potentially</a:t>
              </a:r>
            </a:p>
            <a:p>
              <a:pPr algn="ctr">
                <a:spcAft>
                  <a:spcPts val="600"/>
                </a:spcAft>
              </a:pPr>
              <a:r>
                <a:rPr lang="en-US" sz="2000" b="1" dirty="0">
                  <a:solidFill>
                    <a:schemeClr val="bg1"/>
                  </a:solidFill>
                </a:rPr>
                <a:t>SIF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882640" y="1310640"/>
            <a:ext cx="265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subset of all reported cases will have SIF exposure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82640" y="2444710"/>
            <a:ext cx="2651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reduction of injuries across the base or working outside the SIF triangle will not have a proportionate reduction of SIF’s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2FF930-DA0F-43ED-BE5C-65C1B0AFC608}"/>
              </a:ext>
            </a:extLst>
          </p:cNvPr>
          <p:cNvSpPr txBox="1"/>
          <p:nvPr/>
        </p:nvSpPr>
        <p:spPr>
          <a:xfrm>
            <a:off x="396240" y="153924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Total Exposure</a:t>
            </a:r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BA418C95-3280-48AD-A2BD-58694694836A}"/>
              </a:ext>
            </a:extLst>
          </p:cNvPr>
          <p:cNvCxnSpPr>
            <a:stCxn id="8" idx="2"/>
          </p:cNvCxnSpPr>
          <p:nvPr/>
        </p:nvCxnSpPr>
        <p:spPr>
          <a:xfrm rot="16200000" flipH="1">
            <a:off x="1498967" y="1651367"/>
            <a:ext cx="804446" cy="1257300"/>
          </a:xfrm>
          <a:prstGeom prst="curvedConnector2">
            <a:avLst/>
          </a:prstGeom>
          <a:ln w="254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3456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5400"/>
            <a:ext cx="8458200" cy="711200"/>
          </a:xfrm>
        </p:spPr>
        <p:txBody>
          <a:bodyPr>
            <a:noAutofit/>
          </a:bodyPr>
          <a:lstStyle/>
          <a:p>
            <a:r>
              <a:rPr lang="en-US" sz="2400" dirty="0"/>
              <a:t>Current Findings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363682"/>
            <a:ext cx="8839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3738" indent="-465138">
              <a:spcAft>
                <a:spcPts val="36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Don’t expect SIF prevention by working outside of the SIF triangle</a:t>
            </a:r>
          </a:p>
          <a:p>
            <a:pPr marL="693738" indent="-465138">
              <a:spcAft>
                <a:spcPts val="36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Recordable injury rates are misleading when it comes to SIF exposure</a:t>
            </a:r>
          </a:p>
          <a:p>
            <a:pPr marL="685800" indent="-457200">
              <a:spcAft>
                <a:spcPts val="36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Many organizations have a significant SIF blind spot</a:t>
            </a:r>
          </a:p>
        </p:txBody>
      </p:sp>
    </p:spTree>
    <p:extLst>
      <p:ext uri="{BB962C8B-B14F-4D97-AF65-F5344CB8AC3E}">
        <p14:creationId xmlns:p14="http://schemas.microsoft.com/office/powerpoint/2010/main" val="109751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F00D9-C6F6-4961-9540-1FC5725F5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Participating G&amp;T’s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E0632-ACF3-4873-BFB3-69A41FBA07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A3749F-FA74-264E-A1D6-65E17B3CB8B6}" type="datetime4">
              <a:rPr lang="en-US" smtClean="0"/>
              <a:pPr/>
              <a:t>November 15, 2018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37053-9537-4AC3-A4A6-B8A0EBAED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31C7E22-4535-4A65-B7ED-A6987079F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1" y="1152938"/>
            <a:ext cx="3966990" cy="4867334"/>
          </a:xfrm>
        </p:spPr>
        <p:txBody>
          <a:bodyPr anchor="ctr">
            <a:normAutofit lnSpcReduction="10000"/>
          </a:bodyPr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Arkansas Electric Cooperative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 Electric Cooperative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Basin Electric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Rivers Electric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Brazos Electric Power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 Energy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Dairyland Power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Kentucky Power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Great River Energy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Hoosier Energy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KAMO Power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Northeast Power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0DB936E7-C267-4CFE-B33E-0C1FE3FF076C}"/>
              </a:ext>
            </a:extLst>
          </p:cNvPr>
          <p:cNvSpPr txBox="1">
            <a:spLocks/>
          </p:cNvSpPr>
          <p:nvPr/>
        </p:nvSpPr>
        <p:spPr>
          <a:xfrm>
            <a:off x="4710364" y="1232458"/>
            <a:ext cx="4107374" cy="452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457200" indent="-457200" eaLnBrk="0" hangingPunct="0">
              <a:spcBef>
                <a:spcPts val="0"/>
              </a:spcBef>
              <a:spcAft>
                <a:spcPts val="1200"/>
              </a:spcAft>
              <a:buClr>
                <a:srgbClr val="FF9900"/>
              </a:buClr>
              <a:buFont typeface="+mj-lt"/>
              <a:buAutoNum type="arabicPeriod"/>
              <a:defRPr sz="180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ü"/>
              <a:defRPr sz="2000">
                <a:solidFill>
                  <a:schemeClr val="bg1"/>
                </a:solidFill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9pPr>
          </a:lstStyle>
          <a:p>
            <a:pPr>
              <a:buFont typeface="+mj-lt"/>
              <a:buAutoNum type="arabicPeriod" startAt="13"/>
            </a:pPr>
            <a:r>
              <a:rPr lang="en-US" dirty="0">
                <a:solidFill>
                  <a:srgbClr val="FF0000"/>
                </a:solidFill>
              </a:rPr>
              <a:t>NW Electric Power Cooperative</a:t>
            </a:r>
          </a:p>
          <a:p>
            <a:pPr>
              <a:buFont typeface="+mj-lt"/>
              <a:buAutoNum type="arabicPeriod" startAt="13"/>
            </a:pPr>
            <a:r>
              <a:rPr lang="en-US" dirty="0">
                <a:solidFill>
                  <a:srgbClr val="FF0000"/>
                </a:solidFill>
              </a:rPr>
              <a:t>Oglethorpe Power</a:t>
            </a:r>
          </a:p>
          <a:p>
            <a:pPr>
              <a:buFont typeface="+mj-lt"/>
              <a:buAutoNum type="arabicPeriod" startAt="13"/>
            </a:pPr>
            <a:r>
              <a:rPr lang="en-US" dirty="0"/>
              <a:t>Old Dominion Electric</a:t>
            </a:r>
          </a:p>
          <a:p>
            <a:pPr>
              <a:buFont typeface="+mj-lt"/>
              <a:buAutoNum type="arabicPeriod" startAt="13"/>
            </a:pPr>
            <a:r>
              <a:rPr lang="en-US" dirty="0">
                <a:solidFill>
                  <a:srgbClr val="FF0000"/>
                </a:solidFill>
              </a:rPr>
              <a:t>PowerSouth Energy</a:t>
            </a:r>
          </a:p>
          <a:p>
            <a:pPr>
              <a:buFont typeface="+mj-lt"/>
              <a:buAutoNum type="arabicPeriod" startAt="13"/>
            </a:pPr>
            <a:r>
              <a:rPr lang="en-US" dirty="0"/>
              <a:t>Seminole Electric</a:t>
            </a:r>
          </a:p>
          <a:p>
            <a:pPr>
              <a:buFont typeface="+mj-lt"/>
              <a:buAutoNum type="arabicPeriod" startAt="13"/>
            </a:pPr>
            <a:r>
              <a:rPr lang="en-US" dirty="0"/>
              <a:t>Sho-Me Power Electric</a:t>
            </a:r>
          </a:p>
          <a:p>
            <a:pPr>
              <a:buFont typeface="+mj-lt"/>
              <a:buAutoNum type="arabicPeriod" startAt="13"/>
            </a:pPr>
            <a:r>
              <a:rPr lang="en-US" dirty="0"/>
              <a:t>South Texas Electric Cooperative</a:t>
            </a:r>
          </a:p>
          <a:p>
            <a:pPr>
              <a:buFont typeface="+mj-lt"/>
              <a:buAutoNum type="arabicPeriod" startAt="13"/>
            </a:pPr>
            <a:r>
              <a:rPr lang="en-US" dirty="0">
                <a:solidFill>
                  <a:srgbClr val="FF0000"/>
                </a:solidFill>
              </a:rPr>
              <a:t>Sunflower Electric Power</a:t>
            </a:r>
          </a:p>
          <a:p>
            <a:pPr>
              <a:buFont typeface="+mj-lt"/>
              <a:buAutoNum type="arabicPeriod" startAt="13"/>
            </a:pPr>
            <a:r>
              <a:rPr lang="en-US" dirty="0">
                <a:solidFill>
                  <a:srgbClr val="FF0000"/>
                </a:solidFill>
              </a:rPr>
              <a:t>Western Farmers Electric</a:t>
            </a:r>
          </a:p>
          <a:p>
            <a:pPr>
              <a:buFont typeface="+mj-lt"/>
              <a:buAutoNum type="arabicPeriod" startAt="13"/>
            </a:pPr>
            <a:r>
              <a:rPr lang="en-US" dirty="0"/>
              <a:t>Wolverine Power</a:t>
            </a:r>
          </a:p>
          <a:p>
            <a:pPr>
              <a:buAutoNum type="arabicPeriod" startAt="13"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202FEE-E85E-4309-91F9-340F4E2154BB}"/>
              </a:ext>
            </a:extLst>
          </p:cNvPr>
          <p:cNvSpPr/>
          <p:nvPr/>
        </p:nvSpPr>
        <p:spPr>
          <a:xfrm>
            <a:off x="4607724" y="5885851"/>
            <a:ext cx="232238" cy="2571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934D9C-8550-48D1-82D1-13241D301E41}"/>
              </a:ext>
            </a:extLst>
          </p:cNvPr>
          <p:cNvSpPr txBox="1"/>
          <p:nvPr/>
        </p:nvSpPr>
        <p:spPr>
          <a:xfrm>
            <a:off x="4879181" y="5864423"/>
            <a:ext cx="2593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provided for analysis</a:t>
            </a:r>
          </a:p>
        </p:txBody>
      </p:sp>
    </p:spTree>
    <p:extLst>
      <p:ext uri="{BB962C8B-B14F-4D97-AF65-F5344CB8AC3E}">
        <p14:creationId xmlns:p14="http://schemas.microsoft.com/office/powerpoint/2010/main" val="12392410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5400"/>
            <a:ext cx="8458200" cy="711200"/>
          </a:xfrm>
        </p:spPr>
        <p:txBody>
          <a:bodyPr>
            <a:noAutofit/>
          </a:bodyPr>
          <a:lstStyle/>
          <a:p>
            <a:r>
              <a:rPr lang="en-US" sz="2400" dirty="0"/>
              <a:t>SIF Exposure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7200" y="1530145"/>
            <a:ext cx="2133600" cy="1295400"/>
          </a:xfrm>
          <a:prstGeom prst="roundRect">
            <a:avLst/>
          </a:prstGeom>
          <a:solidFill>
            <a:srgbClr val="000066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/>
              <a:t>SIF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Actual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352800" y="1530145"/>
            <a:ext cx="2133600" cy="1295400"/>
          </a:xfrm>
          <a:prstGeom prst="roundRect">
            <a:avLst/>
          </a:prstGeom>
          <a:solidFill>
            <a:srgbClr val="000066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/>
              <a:t>SIF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Potential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553200" y="1530145"/>
            <a:ext cx="2133600" cy="1295400"/>
          </a:xfrm>
          <a:prstGeom prst="roundRect">
            <a:avLst/>
          </a:prstGeom>
          <a:solidFill>
            <a:srgbClr val="000066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/>
              <a:t>SIF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Exposure</a:t>
            </a:r>
          </a:p>
        </p:txBody>
      </p:sp>
      <p:sp>
        <p:nvSpPr>
          <p:cNvPr id="8" name="Equal 7"/>
          <p:cNvSpPr/>
          <p:nvPr/>
        </p:nvSpPr>
        <p:spPr>
          <a:xfrm>
            <a:off x="5700252" y="1911145"/>
            <a:ext cx="640080" cy="640080"/>
          </a:xfrm>
          <a:prstGeom prst="mathEqual">
            <a:avLst/>
          </a:prstGeom>
          <a:solidFill>
            <a:srgbClr val="00006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lus 8"/>
          <p:cNvSpPr/>
          <p:nvPr/>
        </p:nvSpPr>
        <p:spPr>
          <a:xfrm>
            <a:off x="2652252" y="1857805"/>
            <a:ext cx="640080" cy="640080"/>
          </a:xfrm>
          <a:prstGeom prst="mathPlus">
            <a:avLst/>
          </a:prstGeom>
          <a:solidFill>
            <a:srgbClr val="00006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3200400"/>
            <a:ext cx="2209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Life-Threatening Injury or illness</a:t>
            </a:r>
          </a:p>
          <a:p>
            <a:pPr marL="285750" indent="-285750">
              <a:spcAft>
                <a:spcPts val="12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Life-Altering Injury or Illness</a:t>
            </a:r>
          </a:p>
          <a:p>
            <a:pPr marL="285750" indent="-285750">
              <a:spcAft>
                <a:spcPts val="12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Fatality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38052" y="3200400"/>
            <a:ext cx="22098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Realistic possibility</a:t>
            </a:r>
          </a:p>
          <a:p>
            <a:pPr marL="285750" indent="-285750">
              <a:spcAft>
                <a:spcPts val="12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Meets agreed upon SIF decision tree criteria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3200" y="3200400"/>
            <a:ext cx="220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High-risk situation which could have resulted in a serious or fatal injury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5726668"/>
            <a:ext cx="530352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Few “Actuals” + Many “Potentials” = SIF Exposure</a:t>
            </a:r>
          </a:p>
        </p:txBody>
      </p:sp>
    </p:spTree>
    <p:extLst>
      <p:ext uri="{BB962C8B-B14F-4D97-AF65-F5344CB8AC3E}">
        <p14:creationId xmlns:p14="http://schemas.microsoft.com/office/powerpoint/2010/main" val="19617936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5400"/>
            <a:ext cx="8458200" cy="711200"/>
          </a:xfrm>
        </p:spPr>
        <p:txBody>
          <a:bodyPr>
            <a:noAutofit/>
          </a:bodyPr>
          <a:lstStyle/>
          <a:p>
            <a:r>
              <a:rPr lang="en-US" sz="2400" dirty="0"/>
              <a:t>SIF Determination -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5888" y="1563975"/>
            <a:ext cx="4267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algn="ctr">
              <a:spcAft>
                <a:spcPts val="1800"/>
              </a:spcAft>
              <a:buClr>
                <a:srgbClr val="FFC000"/>
              </a:buClr>
            </a:pPr>
            <a:r>
              <a:rPr lang="en-US" sz="2400" dirty="0">
                <a:solidFill>
                  <a:schemeClr val="bg1"/>
                </a:solidFill>
              </a:rPr>
              <a:t>Lost Time Injury</a:t>
            </a:r>
          </a:p>
          <a:p>
            <a:pPr algn="ctr">
              <a:spcAft>
                <a:spcPts val="3600"/>
              </a:spcAft>
              <a:buClr>
                <a:srgbClr val="FFC000"/>
              </a:buClr>
            </a:pPr>
            <a:r>
              <a:rPr lang="en-US" sz="2400" dirty="0">
                <a:solidFill>
                  <a:schemeClr val="bg1"/>
                </a:solidFill>
              </a:rPr>
              <a:t>Employee steps on ice, slips and strains back.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09288" y="1563975"/>
            <a:ext cx="4267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algn="ctr">
              <a:spcAft>
                <a:spcPts val="1800"/>
              </a:spcAft>
              <a:buClr>
                <a:srgbClr val="FFC000"/>
              </a:buClr>
            </a:pPr>
            <a:r>
              <a:rPr lang="en-US" sz="2400" dirty="0">
                <a:solidFill>
                  <a:schemeClr val="bg1"/>
                </a:solidFill>
              </a:rPr>
              <a:t>Lost Time Injury</a:t>
            </a:r>
          </a:p>
          <a:p>
            <a:pPr algn="ctr">
              <a:spcAft>
                <a:spcPts val="3600"/>
              </a:spcAft>
              <a:buClr>
                <a:srgbClr val="FFC000"/>
              </a:buClr>
            </a:pPr>
            <a:r>
              <a:rPr lang="en-US" sz="2400" dirty="0">
                <a:solidFill>
                  <a:schemeClr val="bg1"/>
                </a:solidFill>
              </a:rPr>
              <a:t>Employee trips on removed guard rail, catches self to avoid possible elevated fall, strains back.</a:t>
            </a:r>
          </a:p>
        </p:txBody>
      </p:sp>
    </p:spTree>
    <p:extLst>
      <p:ext uri="{BB962C8B-B14F-4D97-AF65-F5344CB8AC3E}">
        <p14:creationId xmlns:p14="http://schemas.microsoft.com/office/powerpoint/2010/main" val="8421126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5400"/>
            <a:ext cx="8458200" cy="711200"/>
          </a:xfrm>
        </p:spPr>
        <p:txBody>
          <a:bodyPr>
            <a:noAutofit/>
          </a:bodyPr>
          <a:lstStyle/>
          <a:p>
            <a:r>
              <a:rPr lang="en-US" sz="2400" dirty="0"/>
              <a:t>SIF Data Collection Model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29000" y="2590800"/>
            <a:ext cx="2133600" cy="12192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SIF Exposure?</a:t>
            </a:r>
          </a:p>
        </p:txBody>
      </p:sp>
      <p:sp>
        <p:nvSpPr>
          <p:cNvPr id="5" name="Oval 4"/>
          <p:cNvSpPr/>
          <p:nvPr/>
        </p:nvSpPr>
        <p:spPr>
          <a:xfrm>
            <a:off x="5638800" y="1097280"/>
            <a:ext cx="2377440" cy="1005840"/>
          </a:xfrm>
          <a:prstGeom prst="ellipse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Work Observations</a:t>
            </a:r>
          </a:p>
        </p:txBody>
      </p:sp>
      <p:sp>
        <p:nvSpPr>
          <p:cNvPr id="6" name="Oval 5"/>
          <p:cNvSpPr/>
          <p:nvPr/>
        </p:nvSpPr>
        <p:spPr>
          <a:xfrm>
            <a:off x="990600" y="1097280"/>
            <a:ext cx="2377440" cy="1005840"/>
          </a:xfrm>
          <a:prstGeom prst="ellipse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Near Miss</a:t>
            </a:r>
          </a:p>
        </p:txBody>
      </p:sp>
      <p:sp>
        <p:nvSpPr>
          <p:cNvPr id="7" name="Oval 6"/>
          <p:cNvSpPr/>
          <p:nvPr/>
        </p:nvSpPr>
        <p:spPr>
          <a:xfrm>
            <a:off x="609600" y="3771900"/>
            <a:ext cx="2377440" cy="1005840"/>
          </a:xfrm>
          <a:prstGeom prst="ellipse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Reported Hazards</a:t>
            </a:r>
          </a:p>
        </p:txBody>
      </p:sp>
      <p:sp>
        <p:nvSpPr>
          <p:cNvPr id="8" name="Oval 7"/>
          <p:cNvSpPr/>
          <p:nvPr/>
        </p:nvSpPr>
        <p:spPr>
          <a:xfrm>
            <a:off x="3276600" y="4800600"/>
            <a:ext cx="2377440" cy="1005840"/>
          </a:xfrm>
          <a:prstGeom prst="ellipse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Recordable Injury</a:t>
            </a:r>
          </a:p>
        </p:txBody>
      </p:sp>
      <p:sp>
        <p:nvSpPr>
          <p:cNvPr id="9" name="Oval 8"/>
          <p:cNvSpPr/>
          <p:nvPr/>
        </p:nvSpPr>
        <p:spPr>
          <a:xfrm>
            <a:off x="6187440" y="3771900"/>
            <a:ext cx="2377440" cy="1005840"/>
          </a:xfrm>
          <a:prstGeom prst="ellipse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First Aid</a:t>
            </a:r>
          </a:p>
        </p:txBody>
      </p:sp>
      <p:sp>
        <p:nvSpPr>
          <p:cNvPr id="10" name="Right Arrow 9"/>
          <p:cNvSpPr/>
          <p:nvPr/>
        </p:nvSpPr>
        <p:spPr>
          <a:xfrm rot="2532483">
            <a:off x="3048000" y="2103120"/>
            <a:ext cx="381000" cy="33528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" name="Right Arrow 10"/>
          <p:cNvSpPr/>
          <p:nvPr/>
        </p:nvSpPr>
        <p:spPr>
          <a:xfrm rot="7824395">
            <a:off x="5638151" y="2103120"/>
            <a:ext cx="381000" cy="33528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ight Arrow 11"/>
          <p:cNvSpPr/>
          <p:nvPr/>
        </p:nvSpPr>
        <p:spPr>
          <a:xfrm rot="12445809">
            <a:off x="5811591" y="3558210"/>
            <a:ext cx="381000" cy="33528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ight Arrow 12"/>
          <p:cNvSpPr/>
          <p:nvPr/>
        </p:nvSpPr>
        <p:spPr>
          <a:xfrm rot="20278286">
            <a:off x="2792170" y="3491707"/>
            <a:ext cx="381000" cy="33528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Right Arrow 13"/>
          <p:cNvSpPr/>
          <p:nvPr/>
        </p:nvSpPr>
        <p:spPr>
          <a:xfrm rot="16200000">
            <a:off x="4305299" y="4107180"/>
            <a:ext cx="381000" cy="33528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65278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F00D9-C6F6-4961-9540-1FC5725F5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 Exposures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E0632-ACF3-4873-BFB3-69A41FBA07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A3749F-FA74-264E-A1D6-65E17B3CB8B6}" type="datetime4">
              <a:rPr lang="en-US" smtClean="0"/>
              <a:pPr/>
              <a:t>November 15, 2018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37053-9537-4AC3-A4A6-B8A0EBAED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31C7E22-4535-4A65-B7ED-A6987079F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60" y="908726"/>
            <a:ext cx="8473998" cy="5418252"/>
          </a:xfrm>
        </p:spPr>
        <p:txBody>
          <a:bodyPr anchor="ctr">
            <a:noAutofit/>
          </a:bodyPr>
          <a:lstStyle/>
          <a:p>
            <a:pPr marL="396875" indent="-396875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LOTO / clearance procedures</a:t>
            </a:r>
          </a:p>
          <a:p>
            <a:pPr marL="396875" indent="-396875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Lack of PPE</a:t>
            </a:r>
          </a:p>
          <a:p>
            <a:pPr marL="396875" indent="-396875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Arc flash or arching of equipment. </a:t>
            </a:r>
          </a:p>
          <a:p>
            <a:pPr marL="396875" indent="-396875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Electrical contact over 50 volts</a:t>
            </a:r>
          </a:p>
          <a:p>
            <a:pPr marL="396875" indent="-396875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Fall over two (2) feet</a:t>
            </a:r>
          </a:p>
          <a:p>
            <a:pPr marL="396875" indent="-396875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Improper rigging from a power industrial truck, crane, hoist or any lifting device.  </a:t>
            </a:r>
          </a:p>
          <a:p>
            <a:pPr marL="396875" indent="-396875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Improper equipment use or setup, including mobile equip., dozer, truck, PIT, man lifts, scrapers, etc.</a:t>
            </a:r>
          </a:p>
          <a:p>
            <a:pPr marL="396875" indent="-396875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Uncontrolled release of energy (steam, hydrogen, mechanical, etc.)</a:t>
            </a:r>
          </a:p>
          <a:p>
            <a:pPr marL="396875" indent="-396875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Any unplanned ammonia, chlorine, acid or sodium hydroxide release </a:t>
            </a:r>
          </a:p>
          <a:p>
            <a:pPr marL="396875" indent="-396875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Uncontrolled confined space or hazardous atmosphere exposure </a:t>
            </a:r>
          </a:p>
          <a:p>
            <a:pPr marL="396875" indent="-396875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Major bodily impact event with equipment, vehicles or environment (mobile equipment, material, fall, etc.)</a:t>
            </a:r>
          </a:p>
          <a:p>
            <a:pPr marL="396875" indent="-396875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Explosion or flash fire (visible or audible)</a:t>
            </a:r>
          </a:p>
          <a:p>
            <a:pPr marL="396875" indent="-396875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Material falling from overhead (piping, welding rods, tools, hoses, etc.)</a:t>
            </a:r>
          </a:p>
          <a:p>
            <a:pPr marL="396875" indent="-396875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Working under a suspended load</a:t>
            </a:r>
          </a:p>
          <a:p>
            <a:pPr marL="396875" indent="-396875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Collapse, engulfment or cave-in of earth, rock, coal or water.</a:t>
            </a:r>
          </a:p>
          <a:p>
            <a:pPr marL="396875" indent="-396875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Incident involving a vehicle collision</a:t>
            </a:r>
          </a:p>
          <a:p>
            <a:pPr marL="396875" indent="-396875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Incident involving barricades or machine guards</a:t>
            </a:r>
          </a:p>
          <a:p>
            <a:pPr marL="396875" indent="-396875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Incident involving lack of fall protection equipment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A4994B-4BB8-4EAC-9554-6E9A7BEAB6B3}"/>
              </a:ext>
            </a:extLst>
          </p:cNvPr>
          <p:cNvSpPr txBox="1"/>
          <p:nvPr/>
        </p:nvSpPr>
        <p:spPr>
          <a:xfrm rot="1911279">
            <a:off x="6828715" y="45349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n-lt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3219671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1D74DBC-20C7-43B9-95E1-87B4070AF8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4201679"/>
              </p:ext>
            </p:extLst>
          </p:nvPr>
        </p:nvGraphicFramePr>
        <p:xfrm>
          <a:off x="614362" y="685800"/>
          <a:ext cx="7915275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727FDD3-9553-432C-9ABE-32B6EDEE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609600"/>
          </a:xfrm>
        </p:spPr>
        <p:txBody>
          <a:bodyPr/>
          <a:lstStyle/>
          <a:p>
            <a:r>
              <a:rPr lang="en-US" dirty="0"/>
              <a:t>Generation SIF Incidents by Type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E1CBE-AC23-4B9D-A150-E37F13F821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16605-1730-4994-B79C-A943E378E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| P </a:t>
            </a:r>
            <a:fld id="{818D94B4-8502-5D40-8A2F-77E12E79206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5693098"/>
            <a:ext cx="5257800" cy="8880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19% Uncontrolled release of energy / LOTO</a:t>
            </a:r>
          </a:p>
          <a:p>
            <a:pPr marL="3429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16% Falls &gt; two feet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EFC3A3-F297-49EF-B2AC-99261037FCE5}"/>
              </a:ext>
            </a:extLst>
          </p:cNvPr>
          <p:cNvSpPr txBox="1"/>
          <p:nvPr/>
        </p:nvSpPr>
        <p:spPr>
          <a:xfrm>
            <a:off x="6400800" y="3733800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Total Incidents = 243</a:t>
            </a:r>
          </a:p>
        </p:txBody>
      </p:sp>
    </p:spTree>
    <p:extLst>
      <p:ext uri="{BB962C8B-B14F-4D97-AF65-F5344CB8AC3E}">
        <p14:creationId xmlns:p14="http://schemas.microsoft.com/office/powerpoint/2010/main" val="19248391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A3749F-FA74-264E-A1D6-65E17B3CB8B6}" type="datetime4">
              <a:rPr lang="en-US" smtClean="0"/>
              <a:pPr/>
              <a:t>November 15, 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0060" y="1"/>
            <a:ext cx="8229600" cy="838199"/>
          </a:xfrm>
        </p:spPr>
        <p:txBody>
          <a:bodyPr/>
          <a:lstStyle/>
          <a:p>
            <a:r>
              <a:rPr lang="en-US" dirty="0"/>
              <a:t>Total Generation SIF Incidents Over Time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441652363"/>
              </p:ext>
            </p:extLst>
          </p:nvPr>
        </p:nvGraphicFramePr>
        <p:xfrm>
          <a:off x="228600" y="1051560"/>
          <a:ext cx="8686800" cy="5006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EC5F781-5452-4AF0-AE2E-657EAEBC63E2}"/>
              </a:ext>
            </a:extLst>
          </p:cNvPr>
          <p:cNvSpPr txBox="1"/>
          <p:nvPr/>
        </p:nvSpPr>
        <p:spPr>
          <a:xfrm>
            <a:off x="7679775" y="5731425"/>
            <a:ext cx="937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YTD July</a:t>
            </a:r>
          </a:p>
        </p:txBody>
      </p:sp>
    </p:spTree>
    <p:extLst>
      <p:ext uri="{BB962C8B-B14F-4D97-AF65-F5344CB8AC3E}">
        <p14:creationId xmlns:p14="http://schemas.microsoft.com/office/powerpoint/2010/main" val="2227199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7FDD3-9553-432C-9ABE-32B6EDEE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73" y="0"/>
            <a:ext cx="8991600" cy="609600"/>
          </a:xfrm>
        </p:spPr>
        <p:txBody>
          <a:bodyPr/>
          <a:lstStyle/>
          <a:p>
            <a:r>
              <a:rPr lang="en-US" dirty="0"/>
              <a:t>PD SIF Incidents by Type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E1CBE-AC23-4B9D-A150-E37F13F821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16605-1730-4994-B79C-A943E378E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1905000"/>
            <a:ext cx="1981200" cy="160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863" indent="-1698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23% LOTO / Uncontrolled release of energy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18% Arc Flash / Electrical Contact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78F832-CF74-40F7-A0D5-4A060EAA6C25}"/>
              </a:ext>
            </a:extLst>
          </p:cNvPr>
          <p:cNvSpPr txBox="1"/>
          <p:nvPr/>
        </p:nvSpPr>
        <p:spPr>
          <a:xfrm>
            <a:off x="6781800" y="4114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Total Incidents = 88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C04ABFD-9D82-4C60-A1E8-05EC770C52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096474"/>
              </p:ext>
            </p:extLst>
          </p:nvPr>
        </p:nvGraphicFramePr>
        <p:xfrm>
          <a:off x="2362200" y="762000"/>
          <a:ext cx="7086600" cy="545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5895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609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81749"/>
            <a:ext cx="2133600" cy="476251"/>
          </a:xfrm>
        </p:spPr>
        <p:txBody>
          <a:bodyPr/>
          <a:lstStyle/>
          <a:p>
            <a:pPr>
              <a:defRPr/>
            </a:pPr>
            <a:fld id="{1D4432F0-F039-4E6B-9987-08CC949DF0C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304" y="2151126"/>
            <a:ext cx="8229600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chemeClr val="bg1"/>
                </a:solidFill>
              </a:rPr>
              <a:t>S.A.F.E. App Update</a:t>
            </a:r>
          </a:p>
          <a:p>
            <a:pPr marL="233363" indent="-233363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4091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A3749F-FA74-264E-A1D6-65E17B3CB8B6}" type="datetime4">
              <a:rPr lang="en-US" smtClean="0"/>
              <a:pPr/>
              <a:t>November 15, 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-76200"/>
            <a:ext cx="8229600" cy="1052196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000" dirty="0"/>
              <a:t>Power Delivery SIF Incidents Over Time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113867547"/>
              </p:ext>
            </p:extLst>
          </p:nvPr>
        </p:nvGraphicFramePr>
        <p:xfrm>
          <a:off x="228600" y="1165860"/>
          <a:ext cx="8686800" cy="5006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024D4D5-5EFD-477A-B69B-AD96CCCA6170}"/>
              </a:ext>
            </a:extLst>
          </p:cNvPr>
          <p:cNvSpPr txBox="1"/>
          <p:nvPr/>
        </p:nvSpPr>
        <p:spPr>
          <a:xfrm>
            <a:off x="7679775" y="5600700"/>
            <a:ext cx="937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YTD July</a:t>
            </a:r>
          </a:p>
        </p:txBody>
      </p:sp>
    </p:spTree>
    <p:extLst>
      <p:ext uri="{BB962C8B-B14F-4D97-AF65-F5344CB8AC3E}">
        <p14:creationId xmlns:p14="http://schemas.microsoft.com/office/powerpoint/2010/main" val="17173113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4495800"/>
          </a:xfrm>
        </p:spPr>
        <p:txBody>
          <a:bodyPr/>
          <a:lstStyle/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r>
              <a:rPr lang="en-US" sz="3600" b="1" dirty="0"/>
              <a:t>RESAP Process Review</a:t>
            </a:r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endParaRPr lang="en-US" sz="2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4432F0-F039-4E6B-9987-08CC949DF0C7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53880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4432F0-F039-4E6B-9987-08CC949DF0C7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8807459"/>
              </p:ext>
            </p:extLst>
          </p:nvPr>
        </p:nvGraphicFramePr>
        <p:xfrm>
          <a:off x="304800" y="609600"/>
          <a:ext cx="85344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53779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73E618-AC67-46D5-A53E-0891F9C15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9094772" cy="2541872"/>
          </a:xfrm>
          <a:prstGeom prst="rect">
            <a:avLst/>
          </a:prstGeom>
        </p:spPr>
      </p:pic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Dashboard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4495800"/>
          </a:xfrm>
        </p:spPr>
        <p:txBody>
          <a:bodyPr/>
          <a:lstStyle/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endParaRPr lang="en-US" sz="2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4432F0-F039-4E6B-9987-08CC949DF0C7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10275" y="4035298"/>
            <a:ext cx="1371600" cy="1415772"/>
          </a:xfrm>
          <a:prstGeom prst="rect">
            <a:avLst/>
          </a:prstGeom>
          <a:noFill/>
          <a:ln>
            <a:solidFill>
              <a:srgbClr val="6699FF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400" dirty="0">
                <a:solidFill>
                  <a:schemeClr val="bg1"/>
                </a:solidFill>
              </a:rPr>
              <a:t>LC</a:t>
            </a:r>
          </a:p>
          <a:p>
            <a:pPr algn="ctr">
              <a:spcAft>
                <a:spcPts val="1200"/>
              </a:spcAft>
            </a:pPr>
            <a:r>
              <a:rPr lang="en-US" sz="1400" dirty="0">
                <a:solidFill>
                  <a:schemeClr val="bg1"/>
                </a:solidFill>
              </a:rPr>
              <a:t>Green - 203</a:t>
            </a:r>
          </a:p>
          <a:p>
            <a:pPr algn="ctr">
              <a:spcAft>
                <a:spcPts val="1200"/>
              </a:spcAft>
            </a:pPr>
            <a:r>
              <a:rPr lang="en-US" sz="1400" dirty="0">
                <a:solidFill>
                  <a:schemeClr val="bg1"/>
                </a:solidFill>
              </a:rPr>
              <a:t>Red – 54</a:t>
            </a:r>
          </a:p>
          <a:p>
            <a:pPr algn="ctr">
              <a:spcAft>
                <a:spcPts val="1200"/>
              </a:spcAft>
            </a:pPr>
            <a:r>
              <a:rPr lang="en-US" sz="1400" dirty="0">
                <a:solidFill>
                  <a:schemeClr val="bg1"/>
                </a:solidFill>
              </a:rPr>
              <a:t>21% Late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6681" y="4035298"/>
            <a:ext cx="1371600" cy="1415772"/>
          </a:xfrm>
          <a:prstGeom prst="rect">
            <a:avLst/>
          </a:prstGeom>
          <a:noFill/>
          <a:ln>
            <a:solidFill>
              <a:srgbClr val="6699FF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Aft>
                <a:spcPts val="1200"/>
              </a:spcAft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SHC</a:t>
            </a:r>
          </a:p>
          <a:p>
            <a:r>
              <a:rPr lang="en-US" dirty="0"/>
              <a:t>Green - 204</a:t>
            </a:r>
          </a:p>
          <a:p>
            <a:r>
              <a:rPr lang="en-US" dirty="0"/>
              <a:t>Red – 54</a:t>
            </a:r>
          </a:p>
          <a:p>
            <a:r>
              <a:rPr lang="en-US" dirty="0"/>
              <a:t>21% Late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09421" y="4035298"/>
            <a:ext cx="1371600" cy="1415772"/>
          </a:xfrm>
          <a:prstGeom prst="rect">
            <a:avLst/>
          </a:prstGeom>
          <a:noFill/>
          <a:ln>
            <a:solidFill>
              <a:srgbClr val="6699FF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Aft>
                <a:spcPts val="1200"/>
              </a:spcAft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APM</a:t>
            </a:r>
          </a:p>
          <a:p>
            <a:r>
              <a:rPr lang="en-US" dirty="0"/>
              <a:t>Green - 548</a:t>
            </a:r>
          </a:p>
          <a:p>
            <a:r>
              <a:rPr lang="en-US" dirty="0"/>
              <a:t>Red – 117</a:t>
            </a:r>
          </a:p>
          <a:p>
            <a:r>
              <a:rPr lang="en-US" dirty="0"/>
              <a:t>18% Late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04050" y="4033017"/>
            <a:ext cx="1371600" cy="1785104"/>
          </a:xfrm>
          <a:prstGeom prst="rect">
            <a:avLst/>
          </a:prstGeom>
          <a:noFill/>
          <a:ln>
            <a:solidFill>
              <a:srgbClr val="6699FF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Aft>
                <a:spcPts val="1200"/>
              </a:spcAft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Onsite</a:t>
            </a:r>
          </a:p>
          <a:p>
            <a:r>
              <a:rPr lang="en-US" dirty="0"/>
              <a:t>Green - 174</a:t>
            </a:r>
          </a:p>
          <a:p>
            <a:r>
              <a:rPr lang="en-US" dirty="0"/>
              <a:t>Yellow - 41</a:t>
            </a:r>
          </a:p>
          <a:p>
            <a:r>
              <a:rPr lang="en-US" dirty="0"/>
              <a:t>Red – 44</a:t>
            </a:r>
          </a:p>
          <a:p>
            <a:r>
              <a:rPr lang="en-US" dirty="0"/>
              <a:t>17% Late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16425" y="4035298"/>
            <a:ext cx="1371600" cy="1785104"/>
          </a:xfrm>
          <a:prstGeom prst="rect">
            <a:avLst/>
          </a:prstGeom>
          <a:noFill/>
          <a:ln>
            <a:solidFill>
              <a:srgbClr val="6699FF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Aft>
                <a:spcPts val="1200"/>
              </a:spcAft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SIP</a:t>
            </a:r>
          </a:p>
          <a:p>
            <a:r>
              <a:rPr lang="en-US" dirty="0"/>
              <a:t>Green – 230</a:t>
            </a:r>
          </a:p>
          <a:p>
            <a:r>
              <a:rPr lang="en-US" dirty="0"/>
              <a:t>Yellow - 346</a:t>
            </a:r>
          </a:p>
          <a:p>
            <a:r>
              <a:rPr lang="en-US" dirty="0"/>
              <a:t>Red – 86</a:t>
            </a:r>
          </a:p>
          <a:p>
            <a:r>
              <a:rPr lang="en-US" dirty="0"/>
              <a:t>13% Late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2200" y="1238364"/>
            <a:ext cx="1962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</a:rPr>
              <a:t>As of 11/07/18</a:t>
            </a:r>
          </a:p>
        </p:txBody>
      </p:sp>
    </p:spTree>
    <p:extLst>
      <p:ext uri="{BB962C8B-B14F-4D97-AF65-F5344CB8AC3E}">
        <p14:creationId xmlns:p14="http://schemas.microsoft.com/office/powerpoint/2010/main" val="23762856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3600" b="1" dirty="0"/>
              <a:t>Follow up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32143-B220-4380-B496-550A5C011302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94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097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533400"/>
          </a:xfrm>
        </p:spPr>
        <p:txBody>
          <a:bodyPr/>
          <a:lstStyle/>
          <a:p>
            <a:pPr indent="168275"/>
            <a:r>
              <a:rPr lang="en-US" dirty="0"/>
              <a:t>Follow up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81749"/>
            <a:ext cx="2133600" cy="476251"/>
          </a:xfrm>
        </p:spPr>
        <p:txBody>
          <a:bodyPr/>
          <a:lstStyle/>
          <a:p>
            <a:pPr>
              <a:defRPr/>
            </a:pPr>
            <a:fld id="{1D4432F0-F039-4E6B-9987-08CC949DF0C7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FF5C32-37ED-4EB5-9227-08567CF64E3A}"/>
              </a:ext>
            </a:extLst>
          </p:cNvPr>
          <p:cNvSpPr txBox="1"/>
          <p:nvPr/>
        </p:nvSpPr>
        <p:spPr>
          <a:xfrm>
            <a:off x="152400" y="914400"/>
            <a:ext cx="88392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Roll up a draft of RESAP checklist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changes agreed upon</a:t>
            </a:r>
          </a:p>
          <a:p>
            <a:pPr marL="7429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</a:rPr>
              <a:t>Add</a:t>
            </a:r>
            <a:r>
              <a:rPr lang="en-US" sz="2400" dirty="0">
                <a:solidFill>
                  <a:prstClr val="white"/>
                </a:solidFill>
              </a:rPr>
              <a:t> two additional days to Spring Meeting to review and recommend RESAP checklist modifications</a:t>
            </a:r>
          </a:p>
          <a:p>
            <a:pPr marL="7429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Review possible system modifications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that could provide for an exception RESAP reporting process</a:t>
            </a:r>
          </a:p>
          <a:p>
            <a:pPr marL="7429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</a:rPr>
              <a:t>Update</a:t>
            </a:r>
            <a:r>
              <a:rPr lang="en-US" sz="2400" dirty="0">
                <a:solidFill>
                  <a:prstClr val="white"/>
                </a:solidFill>
              </a:rPr>
              <a:t> user guides referenced in the system</a:t>
            </a:r>
          </a:p>
          <a:p>
            <a:pPr marL="7429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>
                <a:solidFill>
                  <a:prstClr val="white"/>
                </a:solidFill>
              </a:rPr>
              <a:t>Simplify download approach for online Clark County video</a:t>
            </a:r>
          </a:p>
          <a:p>
            <a:pPr marL="7429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>
                <a:solidFill>
                  <a:prstClr val="white"/>
                </a:solidFill>
              </a:rPr>
              <a:t>Will make every effort to post Clearance video next week</a:t>
            </a:r>
          </a:p>
          <a:p>
            <a:pPr marL="7429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Create a list of required /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needed safety documents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89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algn="ctr">
              <a:buFont typeface="Arial" pitchFamily="34" charset="0"/>
              <a:buNone/>
              <a:defRPr/>
            </a:pPr>
            <a:endParaRPr lang="en-US" dirty="0"/>
          </a:p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2400"/>
              </a:spcAft>
              <a:buNone/>
            </a:pPr>
            <a:r>
              <a:rPr lang="en-US" sz="3600" b="1" dirty="0"/>
              <a:t>Questions / Comments?</a:t>
            </a:r>
            <a:endParaRPr lang="en-US" sz="3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4432F0-F039-4E6B-9987-08CC949DF0C7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96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847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9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9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6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sz="1400" dirty="0">
            <a:latin typeface="+mn-lt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Default Design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6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sz="1400" dirty="0">
            <a:latin typeface="+mn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6_Default Design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ec_logo_ppt_template_alternate [Read-Only]" id="{CAC39711-D934-40B7-AB44-2D0833AF4114}" vid="{7FF73F98-FBF3-43EB-BFF5-95E87730AC0C}"/>
    </a:ext>
  </a:extLst>
</a:theme>
</file>

<file path=ppt/theme/theme8.xml><?xml version="1.0" encoding="utf-8"?>
<a:theme xmlns:a="http://schemas.openxmlformats.org/drawingml/2006/main" name="NRECA Green">
  <a:themeElements>
    <a:clrScheme name="NRECA">
      <a:dk1>
        <a:srgbClr val="000000"/>
      </a:dk1>
      <a:lt1>
        <a:srgbClr val="FFFFFF"/>
      </a:lt1>
      <a:dk2>
        <a:srgbClr val="008953"/>
      </a:dk2>
      <a:lt2>
        <a:srgbClr val="E7E6E6"/>
      </a:lt2>
      <a:accent1>
        <a:srgbClr val="008953"/>
      </a:accent1>
      <a:accent2>
        <a:srgbClr val="34BBC3"/>
      </a:accent2>
      <a:accent3>
        <a:srgbClr val="FBAE1A"/>
      </a:accent3>
      <a:accent4>
        <a:srgbClr val="A5CD38"/>
      </a:accent4>
      <a:accent5>
        <a:srgbClr val="F04B43"/>
      </a:accent5>
      <a:accent6>
        <a:srgbClr val="653065"/>
      </a:accent6>
      <a:hlink>
        <a:srgbClr val="8A9E97"/>
      </a:hlink>
      <a:folHlink>
        <a:srgbClr val="44444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RECA Branded PowerPoint Template V2.pptx" id="{317732D8-8ADA-4B2B-B502-6BCE5B561B5F}" vid="{28D52B3C-DB07-426F-BFE7-CB680B6DAFDC}"/>
    </a:ext>
  </a:extLst>
</a:theme>
</file>

<file path=ppt/theme/theme9.xml><?xml version="1.0" encoding="utf-8"?>
<a:theme xmlns:a="http://schemas.openxmlformats.org/drawingml/2006/main" name="NRECA PPT Template Master">
  <a:themeElements>
    <a:clrScheme name="DHS Theme">
      <a:dk1>
        <a:srgbClr val="003D78"/>
      </a:dk1>
      <a:lt1>
        <a:srgbClr val="FFFFFF"/>
      </a:lt1>
      <a:dk2>
        <a:srgbClr val="72AEB6"/>
      </a:dk2>
      <a:lt2>
        <a:srgbClr val="E0EEF0"/>
      </a:lt2>
      <a:accent1>
        <a:srgbClr val="003D78"/>
      </a:accent1>
      <a:accent2>
        <a:srgbClr val="72AEB6"/>
      </a:accent2>
      <a:accent3>
        <a:srgbClr val="A9CED3"/>
      </a:accent3>
      <a:accent4>
        <a:srgbClr val="001932"/>
      </a:accent4>
      <a:accent5>
        <a:srgbClr val="37656B"/>
      </a:accent5>
      <a:accent6>
        <a:srgbClr val="D3E6E9"/>
      </a:accent6>
      <a:hlink>
        <a:srgbClr val="0000FF"/>
      </a:hlink>
      <a:folHlink>
        <a:srgbClr val="80008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  <a:fontScheme name="Origin">
    <a:majorFont>
      <a:latin typeface="Bookman Old Style"/>
      <a:ea typeface=""/>
      <a:cs typeface=""/>
      <a:font script="Grek" typeface="Cambria"/>
      <a:font script="Cyrl" typeface="Cambria"/>
      <a:font script="Jpan" typeface="HG明朝E"/>
      <a:font script="Hang" typeface="돋움"/>
      <a:font script="Hans" typeface="宋体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Gill Sans MT"/>
      <a:ea typeface=""/>
      <a:cs typeface=""/>
      <a:font script="Grek" typeface="Calibri"/>
      <a:font script="Cyrl" typeface="Calibri"/>
      <a:font script="Jpan" typeface="ＭＳ Ｐゴシック"/>
      <a:font script="Hang" typeface="맑은 고딕"/>
      <a:font script="Hans" typeface="华文新魏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rigin">
    <a:fillStyleLst>
      <a:solidFill>
        <a:schemeClr val="phClr"/>
      </a:solidFill>
      <a:gradFill rotWithShape="1">
        <a:gsLst>
          <a:gs pos="0">
            <a:schemeClr val="phClr">
              <a:tint val="45000"/>
              <a:satMod val="200000"/>
            </a:schemeClr>
          </a:gs>
          <a:gs pos="30000">
            <a:schemeClr val="phClr">
              <a:tint val="61000"/>
              <a:satMod val="200000"/>
            </a:schemeClr>
          </a:gs>
          <a:gs pos="45000">
            <a:schemeClr val="phClr">
              <a:tint val="66000"/>
              <a:satMod val="200000"/>
            </a:schemeClr>
          </a:gs>
          <a:gs pos="55000">
            <a:schemeClr val="phClr">
              <a:tint val="66000"/>
              <a:satMod val="200000"/>
            </a:schemeClr>
          </a:gs>
          <a:gs pos="73000">
            <a:schemeClr val="phClr">
              <a:tint val="61000"/>
              <a:satMod val="200000"/>
            </a:schemeClr>
          </a:gs>
          <a:gs pos="100000">
            <a:schemeClr val="phClr">
              <a:tint val="45000"/>
              <a:satMod val="200000"/>
            </a:schemeClr>
          </a:gs>
        </a:gsLst>
        <a:lin ang="950000" scaled="1"/>
      </a:gradFill>
      <a:gradFill rotWithShape="1">
        <a:gsLst>
          <a:gs pos="0">
            <a:schemeClr val="phClr">
              <a:shade val="63000"/>
            </a:schemeClr>
          </a:gs>
          <a:gs pos="30000">
            <a:schemeClr val="phClr">
              <a:shade val="90000"/>
              <a:satMod val="110000"/>
            </a:schemeClr>
          </a:gs>
          <a:gs pos="45000">
            <a:schemeClr val="phClr">
              <a:shade val="100000"/>
              <a:satMod val="118000"/>
            </a:schemeClr>
          </a:gs>
          <a:gs pos="55000">
            <a:schemeClr val="phClr">
              <a:shade val="100000"/>
              <a:satMod val="118000"/>
            </a:schemeClr>
          </a:gs>
          <a:gs pos="73000">
            <a:schemeClr val="phClr">
              <a:shade val="90000"/>
              <a:satMod val="110000"/>
            </a:schemeClr>
          </a:gs>
          <a:gs pos="100000">
            <a:schemeClr val="phClr">
              <a:shade val="63000"/>
            </a:schemeClr>
          </a:gs>
        </a:gsLst>
        <a:lin ang="950000" scaled="1"/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phClr">
              <a:tint val="100000"/>
              <a:shade val="100000"/>
              <a:hueMod val="100000"/>
              <a:satMod val="100000"/>
            </a:schemeClr>
          </a:contourClr>
        </a:sp3d>
      </a:effectStyle>
      <a:effectStyle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60000"/>
              <a:satMod val="300000"/>
            </a:schemeClr>
          </a:gs>
          <a:gs pos="30000">
            <a:schemeClr val="phClr">
              <a:shade val="80000"/>
              <a:satMod val="230000"/>
            </a:schemeClr>
          </a:gs>
          <a:gs pos="100000">
            <a:schemeClr val="phClr">
              <a:tint val="97000"/>
              <a:satMod val="22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6000"/>
              <a:satMod val="120000"/>
            </a:schemeClr>
            <a:schemeClr val="phClr">
              <a:tint val="90000"/>
            </a:schemeClr>
          </a:duotone>
        </a:blip>
        <a:tile tx="0" ty="0" sx="35000" sy="40000" flip="x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  <a:fontScheme name="Origin">
    <a:majorFont>
      <a:latin typeface="Bookman Old Style"/>
      <a:ea typeface=""/>
      <a:cs typeface=""/>
      <a:font script="Grek" typeface="Cambria"/>
      <a:font script="Cyrl" typeface="Cambria"/>
      <a:font script="Jpan" typeface="HG明朝E"/>
      <a:font script="Hang" typeface="돋움"/>
      <a:font script="Hans" typeface="宋体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Gill Sans MT"/>
      <a:ea typeface=""/>
      <a:cs typeface=""/>
      <a:font script="Grek" typeface="Calibri"/>
      <a:font script="Cyrl" typeface="Calibri"/>
      <a:font script="Jpan" typeface="ＭＳ Ｐゴシック"/>
      <a:font script="Hang" typeface="맑은 고딕"/>
      <a:font script="Hans" typeface="华文新魏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rigin">
    <a:fillStyleLst>
      <a:solidFill>
        <a:schemeClr val="phClr"/>
      </a:solidFill>
      <a:gradFill rotWithShape="1">
        <a:gsLst>
          <a:gs pos="0">
            <a:schemeClr val="phClr">
              <a:tint val="45000"/>
              <a:satMod val="200000"/>
            </a:schemeClr>
          </a:gs>
          <a:gs pos="30000">
            <a:schemeClr val="phClr">
              <a:tint val="61000"/>
              <a:satMod val="200000"/>
            </a:schemeClr>
          </a:gs>
          <a:gs pos="45000">
            <a:schemeClr val="phClr">
              <a:tint val="66000"/>
              <a:satMod val="200000"/>
            </a:schemeClr>
          </a:gs>
          <a:gs pos="55000">
            <a:schemeClr val="phClr">
              <a:tint val="66000"/>
              <a:satMod val="200000"/>
            </a:schemeClr>
          </a:gs>
          <a:gs pos="73000">
            <a:schemeClr val="phClr">
              <a:tint val="61000"/>
              <a:satMod val="200000"/>
            </a:schemeClr>
          </a:gs>
          <a:gs pos="100000">
            <a:schemeClr val="phClr">
              <a:tint val="45000"/>
              <a:satMod val="200000"/>
            </a:schemeClr>
          </a:gs>
        </a:gsLst>
        <a:lin ang="950000" scaled="1"/>
      </a:gradFill>
      <a:gradFill rotWithShape="1">
        <a:gsLst>
          <a:gs pos="0">
            <a:schemeClr val="phClr">
              <a:shade val="63000"/>
            </a:schemeClr>
          </a:gs>
          <a:gs pos="30000">
            <a:schemeClr val="phClr">
              <a:shade val="90000"/>
              <a:satMod val="110000"/>
            </a:schemeClr>
          </a:gs>
          <a:gs pos="45000">
            <a:schemeClr val="phClr">
              <a:shade val="100000"/>
              <a:satMod val="118000"/>
            </a:schemeClr>
          </a:gs>
          <a:gs pos="55000">
            <a:schemeClr val="phClr">
              <a:shade val="100000"/>
              <a:satMod val="118000"/>
            </a:schemeClr>
          </a:gs>
          <a:gs pos="73000">
            <a:schemeClr val="phClr">
              <a:shade val="90000"/>
              <a:satMod val="110000"/>
            </a:schemeClr>
          </a:gs>
          <a:gs pos="100000">
            <a:schemeClr val="phClr">
              <a:shade val="63000"/>
            </a:schemeClr>
          </a:gs>
        </a:gsLst>
        <a:lin ang="950000" scaled="1"/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phClr">
              <a:tint val="100000"/>
              <a:shade val="100000"/>
              <a:hueMod val="100000"/>
              <a:satMod val="100000"/>
            </a:schemeClr>
          </a:contourClr>
        </a:sp3d>
      </a:effectStyle>
      <a:effectStyle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60000"/>
              <a:satMod val="300000"/>
            </a:schemeClr>
          </a:gs>
          <a:gs pos="30000">
            <a:schemeClr val="phClr">
              <a:shade val="80000"/>
              <a:satMod val="230000"/>
            </a:schemeClr>
          </a:gs>
          <a:gs pos="100000">
            <a:schemeClr val="phClr">
              <a:tint val="97000"/>
              <a:satMod val="22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6000"/>
              <a:satMod val="120000"/>
            </a:schemeClr>
            <a:schemeClr val="phClr">
              <a:tint val="90000"/>
            </a:schemeClr>
          </a:duotone>
        </a:blip>
        <a:tile tx="0" ty="0" sx="35000" sy="40000" flip="x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EA24EEB9804840BFDE56C01044112F" ma:contentTypeVersion="3" ma:contentTypeDescription="Create a new document." ma:contentTypeScope="" ma:versionID="35cfb84ce92c429ca89bb73b955c15dc">
  <xsd:schema xmlns:xsd="http://www.w3.org/2001/XMLSchema" xmlns:xs="http://www.w3.org/2001/XMLSchema" xmlns:p="http://schemas.microsoft.com/office/2006/metadata/properties" xmlns:ns1="http://schemas.microsoft.com/sharepoint/v3" xmlns:ns2="a4e463fd-3357-4122-a0ef-c6df942648c0" targetNamespace="http://schemas.microsoft.com/office/2006/metadata/properties" ma:root="true" ma:fieldsID="296d6b3831efef0b41c5305d2f0b8857" ns1:_="" ns2:_="">
    <xsd:import namespace="http://schemas.microsoft.com/sharepoint/v3"/>
    <xsd:import namespace="a4e463fd-3357-4122-a0ef-c6df942648c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e463fd-3357-4122-a0ef-c6df942648c0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4e463fd-3357-4122-a0ef-c6df942648c0">COOP-703861469-108</_dlc_DocId>
    <_dlc_DocIdUrl xmlns="a4e463fd-3357-4122-a0ef-c6df942648c0">
      <Url>http://publish.prod.cooperative.nreca.org/programs-services/safety-resap/_layouts/15/DocIdRedir.aspx?ID=COOP-703861469-108</Url>
      <Description>COOP-703861469-108</Description>
    </_dlc_DocIdUrl>
  </documentManagement>
</p:properties>
</file>

<file path=customXml/itemProps1.xml><?xml version="1.0" encoding="utf-8"?>
<ds:datastoreItem xmlns:ds="http://schemas.openxmlformats.org/officeDocument/2006/customXml" ds:itemID="{7B2003A5-579C-4548-B844-19EBA3DFFAAC}"/>
</file>

<file path=customXml/itemProps2.xml><?xml version="1.0" encoding="utf-8"?>
<ds:datastoreItem xmlns:ds="http://schemas.openxmlformats.org/officeDocument/2006/customXml" ds:itemID="{1181F3F7-F40E-432A-AC15-60B22A76F714}"/>
</file>

<file path=customXml/itemProps3.xml><?xml version="1.0" encoding="utf-8"?>
<ds:datastoreItem xmlns:ds="http://schemas.openxmlformats.org/officeDocument/2006/customXml" ds:itemID="{544F707A-A7CF-4F56-8C31-D1FD09BA6A39}"/>
</file>

<file path=customXml/itemProps4.xml><?xml version="1.0" encoding="utf-8"?>
<ds:datastoreItem xmlns:ds="http://schemas.openxmlformats.org/officeDocument/2006/customXml" ds:itemID="{F719EF1D-568A-48EC-9E47-DB74CB5246D4}"/>
</file>

<file path=docProps/app.xml><?xml version="1.0" encoding="utf-8"?>
<Properties xmlns="http://schemas.openxmlformats.org/officeDocument/2006/extended-properties" xmlns:vt="http://schemas.openxmlformats.org/officeDocument/2006/docPropsVTypes">
  <TotalTime>83352</TotalTime>
  <Words>3243</Words>
  <Application>Microsoft Office PowerPoint</Application>
  <PresentationFormat>On-screen Show (4:3)</PresentationFormat>
  <Paragraphs>744</Paragraphs>
  <Slides>96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96</vt:i4>
      </vt:variant>
    </vt:vector>
  </HeadingPairs>
  <TitlesOfParts>
    <vt:vector size="116" baseType="lpstr">
      <vt:lpstr>Arial</vt:lpstr>
      <vt:lpstr>Calibri</vt:lpstr>
      <vt:lpstr>Calibri Light</vt:lpstr>
      <vt:lpstr>Courier New</vt:lpstr>
      <vt:lpstr>Franklin Gothic Book</vt:lpstr>
      <vt:lpstr>Microsoft Sans Serif</vt:lpstr>
      <vt:lpstr>Tahoma</vt:lpstr>
      <vt:lpstr>Times</vt:lpstr>
      <vt:lpstr>Times New Roman</vt:lpstr>
      <vt:lpstr>Tw Cen MT</vt:lpstr>
      <vt:lpstr>Wingdings</vt:lpstr>
      <vt:lpstr>Office Theme</vt:lpstr>
      <vt:lpstr>5_Default Design</vt:lpstr>
      <vt:lpstr>1_Office Theme</vt:lpstr>
      <vt:lpstr>6_Default Design</vt:lpstr>
      <vt:lpstr>7_Default Design</vt:lpstr>
      <vt:lpstr>2_Office Theme</vt:lpstr>
      <vt:lpstr>3_Office Theme</vt:lpstr>
      <vt:lpstr>NRECA Green</vt:lpstr>
      <vt:lpstr>NRECA PPT Template Master</vt:lpstr>
      <vt:lpstr>2018 Fall RESAP Meeting  St. Louis, MO  November 14-15, 2018</vt:lpstr>
      <vt:lpstr>2018 Fall RESAP Meeting</vt:lpstr>
      <vt:lpstr>PowerPoint Presentation</vt:lpstr>
      <vt:lpstr>National RESAP Meeting – Ground-rules</vt:lpstr>
      <vt:lpstr>PowerPoint Presentation</vt:lpstr>
      <vt:lpstr>Commitment to Zero Contacts – as of Nov 12th </vt:lpstr>
      <vt:lpstr>Commitment to Zero Contacts – as of Nov 12th </vt:lpstr>
      <vt:lpstr>PowerPoint Presentation</vt:lpstr>
      <vt:lpstr>PowerPoint Presentation</vt:lpstr>
      <vt:lpstr>PowerPoint Presentation</vt:lpstr>
      <vt:lpstr>PowerPoint Presentation</vt:lpstr>
      <vt:lpstr>Commitment to Zero Contacts - Board Commitments</vt:lpstr>
      <vt:lpstr>Commitment to Zero Contacts - Employee Commitments</vt:lpstr>
      <vt:lpstr>PowerPoint Presentation</vt:lpstr>
      <vt:lpstr>Commitment to Zero Contacts</vt:lpstr>
      <vt:lpstr>QUESTIONS WE ASKED</vt:lpstr>
      <vt:lpstr>Outcome of Questions</vt:lpstr>
      <vt:lpstr>Managers Meeting</vt:lpstr>
      <vt:lpstr>Initial Steps / Ongoing Activities</vt:lpstr>
      <vt:lpstr>Extra Commitments</vt:lpstr>
      <vt:lpstr>July Launch: Kyle Hoffman Safety Meeting (Crew Buy-In)</vt:lpstr>
      <vt:lpstr>Basic Structure</vt:lpstr>
      <vt:lpstr>Work S.A.F.E. Rules</vt:lpstr>
      <vt:lpstr>Work S.A.F.E. Principles</vt:lpstr>
      <vt:lpstr>Poster</vt:lpstr>
      <vt:lpstr>Federated S.A.F.E. App Approach</vt:lpstr>
      <vt:lpstr>Follow-Up</vt:lpstr>
      <vt:lpstr>Incorporate into new Safety Manual</vt:lpstr>
      <vt:lpstr>OEC Weekly S.A.F.E. Talk</vt:lpstr>
      <vt:lpstr>PowerPoint Presentation</vt:lpstr>
      <vt:lpstr>Select the onsite observation question that either FAILED or PARTIALLY FAILED most often during observations?</vt:lpstr>
      <vt:lpstr>Select the onsite observation question that either FAILED or PARTIALLY FAILED most often during observations?</vt:lpstr>
      <vt:lpstr>Onsite Observation Team Results</vt:lpstr>
      <vt:lpstr>Select the onsite observation question that FAILED most often during observations?</vt:lpstr>
      <vt:lpstr>Select the onsite observation question that FAILED most often during observations?</vt:lpstr>
      <vt:lpstr>Onsite Observation Team Results</vt:lpstr>
      <vt:lpstr>Choose the area selected most often by co-ops to work on in their Safety Improvement Plans?</vt:lpstr>
      <vt:lpstr>Choose the area selected most often by co-ops to work on in their Safety Improvement Plans?</vt:lpstr>
      <vt:lpstr>Safety Improvement Plan Results</vt:lpstr>
      <vt:lpstr>Choose the area selected most often by co-ops in their Internal Cooperative Evaluations as needing the greatest improvement?</vt:lpstr>
      <vt:lpstr>Choose the area selected most often by co-ops in their Internal Cooperative Evaluations as needing the greatest improvement?</vt:lpstr>
      <vt:lpstr>Internal Evaluation Results</vt:lpstr>
      <vt:lpstr>Choose the onsite observation question that FAILED the most of the observations shown below?</vt:lpstr>
      <vt:lpstr>Choose the onsite observation question that FAILED most of the observations shown below?</vt:lpstr>
      <vt:lpstr>Choose the onsite observation question that FAILED most of the observations shown below?</vt:lpstr>
      <vt:lpstr>Choose the onsite observation question that FAILED most of the observations shown below?</vt:lpstr>
      <vt:lpstr>PowerPoint Presentation</vt:lpstr>
      <vt:lpstr>Process Overview</vt:lpstr>
      <vt:lpstr>Creating a CI Process for Onsite Evaluation Criteria</vt:lpstr>
      <vt:lpstr>Focus Areas for Review</vt:lpstr>
      <vt:lpstr>Desired Outcomes for Today</vt:lpstr>
      <vt:lpstr>Group Evaluation Approach</vt:lpstr>
      <vt:lpstr>Options for Future Consideration</vt:lpstr>
      <vt:lpstr>PowerPoint Presentation</vt:lpstr>
      <vt:lpstr>PowerPoint Presentation</vt:lpstr>
      <vt:lpstr>Site Audit Pro - Example</vt:lpstr>
      <vt:lpstr>Consideration for Streamlining the Process</vt:lpstr>
      <vt:lpstr>PowerPoint Presentation</vt:lpstr>
      <vt:lpstr>PowerPoint Presentation</vt:lpstr>
      <vt:lpstr>PowerPoint Presentation</vt:lpstr>
      <vt:lpstr>PowerPoint Presentation</vt:lpstr>
      <vt:lpstr>2018 Spring RESAP Meeting</vt:lpstr>
      <vt:lpstr>PowerPoint Presentation</vt:lpstr>
      <vt:lpstr>How do we Lead?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2019 Program Plans</vt:lpstr>
      <vt:lpstr>2019 Program Plans</vt:lpstr>
      <vt:lpstr>PowerPoint Presentation</vt:lpstr>
      <vt:lpstr>PowerPoint Presentation</vt:lpstr>
      <vt:lpstr>PowerPoint Presentation</vt:lpstr>
      <vt:lpstr>PowerPoint Presentation</vt:lpstr>
      <vt:lpstr>2020 Safety Leadership Summit</vt:lpstr>
      <vt:lpstr>2020 Safety Leadership Summit</vt:lpstr>
      <vt:lpstr>PowerPoint Presentation</vt:lpstr>
      <vt:lpstr>PowerPoint Presentation</vt:lpstr>
      <vt:lpstr>SIF Research Findings</vt:lpstr>
      <vt:lpstr>Current Findings</vt:lpstr>
      <vt:lpstr>Participating G&amp;T’s</vt:lpstr>
      <vt:lpstr>SIF Exposure</vt:lpstr>
      <vt:lpstr>SIF Determination - Example</vt:lpstr>
      <vt:lpstr>SIF Data Collection Model </vt:lpstr>
      <vt:lpstr>SIF Exposures</vt:lpstr>
      <vt:lpstr>Generation SIF Incidents by Type</vt:lpstr>
      <vt:lpstr>Total Generation SIF Incidents Over Time</vt:lpstr>
      <vt:lpstr>PD SIF Incidents by Type</vt:lpstr>
      <vt:lpstr>PowerPoint Presentation</vt:lpstr>
      <vt:lpstr>PowerPoint Presentation</vt:lpstr>
      <vt:lpstr>PowerPoint Presentation</vt:lpstr>
      <vt:lpstr>Current Dashboard Status</vt:lpstr>
      <vt:lpstr>PowerPoint Presentation</vt:lpstr>
      <vt:lpstr>Follow up Issues</vt:lpstr>
      <vt:lpstr>PowerPoint Presentation</vt:lpstr>
    </vt:vector>
  </TitlesOfParts>
  <Company>NRECA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hxc0</dc:creator>
  <cp:lastModifiedBy>Branham, Bud T.</cp:lastModifiedBy>
  <cp:revision>1593</cp:revision>
  <cp:lastPrinted>2013-04-04T21:03:35Z</cp:lastPrinted>
  <dcterms:created xsi:type="dcterms:W3CDTF">2010-04-07T04:03:01Z</dcterms:created>
  <dcterms:modified xsi:type="dcterms:W3CDTF">2018-11-16T01:23:33Z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0x01010084EA24EEB9804840BFDE56C01044112F</vt:lpwstr>
  </property>
  <property fmtid="{D5CDD505-2E9C-101B-9397-08002B2CF9AE}" pid="3" name="_dlc_DocIdItemGuid">
    <vt:lpwstr>395feb8d-eae0-4b5e-af9d-9bb344ec452f</vt:lpwstr>
  </property>
</Properties>
</file>